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0"/>
  </p:notesMasterIdLst>
  <p:sldIdLst>
    <p:sldId id="256" r:id="rId2"/>
    <p:sldId id="259" r:id="rId3"/>
    <p:sldId id="268" r:id="rId4"/>
    <p:sldId id="269" r:id="rId5"/>
    <p:sldId id="270" r:id="rId6"/>
    <p:sldId id="293" r:id="rId7"/>
    <p:sldId id="634" r:id="rId8"/>
    <p:sldId id="434" r:id="rId9"/>
    <p:sldId id="439" r:id="rId10"/>
    <p:sldId id="558" r:id="rId11"/>
    <p:sldId id="611" r:id="rId12"/>
    <p:sldId id="612" r:id="rId13"/>
    <p:sldId id="614" r:id="rId14"/>
    <p:sldId id="624" r:id="rId15"/>
    <p:sldId id="404" r:id="rId16"/>
    <p:sldId id="622" r:id="rId17"/>
    <p:sldId id="680" r:id="rId18"/>
    <p:sldId id="261" r:id="rId19"/>
    <p:sldId id="391" r:id="rId20"/>
    <p:sldId id="393" r:id="rId21"/>
    <p:sldId id="619" r:id="rId22"/>
    <p:sldId id="620" r:id="rId23"/>
    <p:sldId id="621" r:id="rId24"/>
    <p:sldId id="623" r:id="rId25"/>
    <p:sldId id="625" r:id="rId26"/>
    <p:sldId id="627" r:id="rId27"/>
    <p:sldId id="628" r:id="rId28"/>
    <p:sldId id="629" r:id="rId29"/>
    <p:sldId id="636" r:id="rId30"/>
    <p:sldId id="630" r:id="rId31"/>
    <p:sldId id="631" r:id="rId32"/>
    <p:sldId id="633" r:id="rId33"/>
    <p:sldId id="637" r:id="rId34"/>
    <p:sldId id="626" r:id="rId35"/>
    <p:sldId id="681" r:id="rId36"/>
    <p:sldId id="682" r:id="rId37"/>
    <p:sldId id="638" r:id="rId38"/>
    <p:sldId id="640" r:id="rId39"/>
    <p:sldId id="683" r:id="rId40"/>
    <p:sldId id="684" r:id="rId41"/>
    <p:sldId id="685" r:id="rId42"/>
    <p:sldId id="264" r:id="rId43"/>
    <p:sldId id="686" r:id="rId44"/>
    <p:sldId id="687" r:id="rId45"/>
    <p:sldId id="615" r:id="rId46"/>
    <p:sldId id="642" r:id="rId47"/>
    <p:sldId id="644" r:id="rId48"/>
    <p:sldId id="641" r:id="rId49"/>
    <p:sldId id="666" r:id="rId50"/>
    <p:sldId id="668" r:id="rId51"/>
    <p:sldId id="670" r:id="rId52"/>
    <p:sldId id="669" r:id="rId53"/>
    <p:sldId id="671" r:id="rId54"/>
    <p:sldId id="672" r:id="rId55"/>
    <p:sldId id="673" r:id="rId56"/>
    <p:sldId id="674" r:id="rId57"/>
    <p:sldId id="675" r:id="rId58"/>
    <p:sldId id="677" r:id="rId59"/>
    <p:sldId id="679" r:id="rId60"/>
    <p:sldId id="667" r:id="rId61"/>
    <p:sldId id="266" r:id="rId62"/>
    <p:sldId id="648" r:id="rId63"/>
    <p:sldId id="649" r:id="rId64"/>
    <p:sldId id="650" r:id="rId65"/>
    <p:sldId id="651" r:id="rId66"/>
    <p:sldId id="652" r:id="rId67"/>
    <p:sldId id="653" r:id="rId68"/>
    <p:sldId id="654" r:id="rId69"/>
    <p:sldId id="655" r:id="rId70"/>
    <p:sldId id="657" r:id="rId71"/>
    <p:sldId id="656" r:id="rId72"/>
    <p:sldId id="658" r:id="rId73"/>
    <p:sldId id="665" r:id="rId74"/>
    <p:sldId id="660" r:id="rId75"/>
    <p:sldId id="661" r:id="rId76"/>
    <p:sldId id="659" r:id="rId77"/>
    <p:sldId id="662" r:id="rId78"/>
    <p:sldId id="664" r:id="rId79"/>
    <p:sldId id="616" r:id="rId80"/>
    <p:sldId id="688" r:id="rId81"/>
    <p:sldId id="296" r:id="rId82"/>
    <p:sldId id="692" r:id="rId83"/>
    <p:sldId id="693" r:id="rId84"/>
    <p:sldId id="689" r:id="rId85"/>
    <p:sldId id="691" r:id="rId86"/>
    <p:sldId id="694" r:id="rId87"/>
    <p:sldId id="696" r:id="rId88"/>
    <p:sldId id="695" r:id="rId89"/>
    <p:sldId id="700" r:id="rId90"/>
    <p:sldId id="697" r:id="rId91"/>
    <p:sldId id="698" r:id="rId92"/>
    <p:sldId id="699" r:id="rId93"/>
    <p:sldId id="701" r:id="rId94"/>
    <p:sldId id="702" r:id="rId95"/>
    <p:sldId id="703" r:id="rId96"/>
    <p:sldId id="704" r:id="rId97"/>
    <p:sldId id="705" r:id="rId98"/>
    <p:sldId id="706" r:id="rId99"/>
    <p:sldId id="707" r:id="rId100"/>
    <p:sldId id="708" r:id="rId101"/>
    <p:sldId id="709" r:id="rId102"/>
    <p:sldId id="710" r:id="rId103"/>
    <p:sldId id="711" r:id="rId104"/>
    <p:sldId id="713" r:id="rId105"/>
    <p:sldId id="714" r:id="rId106"/>
    <p:sldId id="715" r:id="rId107"/>
    <p:sldId id="716" r:id="rId108"/>
    <p:sldId id="690" r:id="rId109"/>
    <p:sldId id="712" r:id="rId110"/>
    <p:sldId id="617" r:id="rId111"/>
    <p:sldId id="298" r:id="rId112"/>
    <p:sldId id="618" r:id="rId113"/>
    <p:sldId id="299" r:id="rId114"/>
    <p:sldId id="406" r:id="rId115"/>
    <p:sldId id="646" r:id="rId116"/>
    <p:sldId id="294" r:id="rId117"/>
    <p:sldId id="613" r:id="rId118"/>
    <p:sldId id="403" r:id="rId11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713A7B-67A9-4D75-8DB6-5EF1144DFDAB}">
          <p14:sldIdLst>
            <p14:sldId id="256"/>
            <p14:sldId id="259"/>
            <p14:sldId id="268"/>
          </p14:sldIdLst>
        </p14:section>
        <p14:section name="OVERVIEW" id="{A1F676F1-3B37-4609-877E-0560496DCEB4}">
          <p14:sldIdLst>
            <p14:sldId id="269"/>
            <p14:sldId id="270"/>
            <p14:sldId id="293"/>
            <p14:sldId id="634"/>
            <p14:sldId id="434"/>
            <p14:sldId id="439"/>
            <p14:sldId id="558"/>
            <p14:sldId id="611"/>
            <p14:sldId id="612"/>
            <p14:sldId id="614"/>
            <p14:sldId id="624"/>
            <p14:sldId id="404"/>
            <p14:sldId id="622"/>
            <p14:sldId id="680"/>
          </p14:sldIdLst>
        </p14:section>
        <p14:section name="ETL - Step 1" id="{4BA99C76-C313-45DA-A608-B110FBFA7671}">
          <p14:sldIdLst>
            <p14:sldId id="261"/>
            <p14:sldId id="391"/>
            <p14:sldId id="393"/>
            <p14:sldId id="619"/>
            <p14:sldId id="620"/>
            <p14:sldId id="621"/>
            <p14:sldId id="623"/>
            <p14:sldId id="625"/>
            <p14:sldId id="627"/>
            <p14:sldId id="628"/>
            <p14:sldId id="629"/>
            <p14:sldId id="636"/>
            <p14:sldId id="630"/>
            <p14:sldId id="631"/>
            <p14:sldId id="633"/>
            <p14:sldId id="637"/>
            <p14:sldId id="626"/>
            <p14:sldId id="681"/>
            <p14:sldId id="682"/>
            <p14:sldId id="638"/>
            <p14:sldId id="640"/>
            <p14:sldId id="683"/>
            <p14:sldId id="684"/>
            <p14:sldId id="685"/>
            <p14:sldId id="264"/>
            <p14:sldId id="686"/>
            <p14:sldId id="687"/>
          </p14:sldIdLst>
        </p14:section>
        <p14:section name="ETL - Step 2" id="{7D7DB0C1-EAC8-4AC0-BEF2-A0986D58EBCD}">
          <p14:sldIdLst>
            <p14:sldId id="615"/>
            <p14:sldId id="642"/>
            <p14:sldId id="644"/>
            <p14:sldId id="641"/>
            <p14:sldId id="666"/>
            <p14:sldId id="668"/>
            <p14:sldId id="670"/>
            <p14:sldId id="669"/>
            <p14:sldId id="671"/>
            <p14:sldId id="672"/>
            <p14:sldId id="673"/>
            <p14:sldId id="674"/>
            <p14:sldId id="675"/>
            <p14:sldId id="677"/>
            <p14:sldId id="679"/>
            <p14:sldId id="667"/>
            <p14:sldId id="266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7"/>
            <p14:sldId id="656"/>
            <p14:sldId id="658"/>
            <p14:sldId id="665"/>
            <p14:sldId id="660"/>
            <p14:sldId id="661"/>
            <p14:sldId id="659"/>
            <p14:sldId id="662"/>
            <p14:sldId id="664"/>
          </p14:sldIdLst>
        </p14:section>
        <p14:section name="ETL - Step 3" id="{B5C09695-2250-40D5-8080-C01D06D51030}">
          <p14:sldIdLst>
            <p14:sldId id="616"/>
            <p14:sldId id="688"/>
            <p14:sldId id="296"/>
            <p14:sldId id="692"/>
            <p14:sldId id="693"/>
            <p14:sldId id="689"/>
            <p14:sldId id="691"/>
            <p14:sldId id="694"/>
            <p14:sldId id="696"/>
            <p14:sldId id="695"/>
            <p14:sldId id="700"/>
            <p14:sldId id="697"/>
            <p14:sldId id="698"/>
            <p14:sldId id="699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3"/>
            <p14:sldId id="714"/>
            <p14:sldId id="715"/>
            <p14:sldId id="716"/>
            <p14:sldId id="690"/>
            <p14:sldId id="712"/>
          </p14:sldIdLst>
        </p14:section>
        <p14:section name="ETL - Step 4" id="{3C1589BE-DFB2-42EB-A5C6-6DEBBE7B37C2}">
          <p14:sldIdLst>
            <p14:sldId id="617"/>
            <p14:sldId id="298"/>
            <p14:sldId id="618"/>
          </p14:sldIdLst>
        </p14:section>
        <p14:section name="ETL Pain Points" id="{2D40E571-C91D-4759-AB77-E6E631437A72}">
          <p14:sldIdLst>
            <p14:sldId id="299"/>
            <p14:sldId id="406"/>
            <p14:sldId id="646"/>
            <p14:sldId id="294"/>
            <p14:sldId id="613"/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ss, Erica " initials="EAV" lastIdx="2" clrIdx="0">
    <p:extLst>
      <p:ext uri="{19B8F6BF-5375-455C-9EA6-DF929625EA0E}">
        <p15:presenceInfo xmlns:p15="http://schemas.microsoft.com/office/powerpoint/2012/main" userId="Voss, Erica " providerId="None"/>
      </p:ext>
    </p:extLst>
  </p:cmAuthor>
  <p:cmAuthor id="2" name="Blacketer, Clair" initials="CB" lastIdx="7" clrIdx="1">
    <p:extLst>
      <p:ext uri="{19B8F6BF-5375-455C-9EA6-DF929625EA0E}">
        <p15:presenceInfo xmlns:p15="http://schemas.microsoft.com/office/powerpoint/2012/main" userId="Blacketer, Cla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25A"/>
    <a:srgbClr val="BDBDFF"/>
    <a:srgbClr val="CCCCFF"/>
    <a:srgbClr val="9999FF"/>
    <a:srgbClr val="343434"/>
    <a:srgbClr val="FFFFFF"/>
    <a:srgbClr val="DEA49B"/>
    <a:srgbClr val="D91965"/>
    <a:srgbClr val="C17DBE"/>
    <a:srgbClr val="E30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924" autoAdjust="0"/>
  </p:normalViewPr>
  <p:slideViewPr>
    <p:cSldViewPr snapToGrid="0">
      <p:cViewPr>
        <p:scale>
          <a:sx n="100" d="100"/>
          <a:sy n="100" d="100"/>
        </p:scale>
        <p:origin x="552" y="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0T12:18:53.755" idx="5">
    <p:pos x="3291" y="1998"/>
    <p:text>find a procedure that moves to drug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0T12:28:22.437" idx="6">
    <p:pos x="10" y="10"/>
    <p:text>add a mention about the dimensional tables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1T12:00:38.757" idx="7">
    <p:pos x="10" y="10"/>
    <p:text>Should I fix the logic or leave it and come back as an example of fixing an ETL?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missing from the gender portion in the </a:t>
            </a:r>
            <a:r>
              <a:rPr lang="en-US" dirty="0" err="1"/>
              <a:t>sql</a:t>
            </a:r>
            <a:r>
              <a:rPr lang="en-US" dirty="0"/>
              <a:t>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53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16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0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53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66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</a:t>
            </a:r>
            <a:r>
              <a:rPr lang="en-US" dirty="0" err="1"/>
              <a:t>pgAdmin</a:t>
            </a:r>
            <a:r>
              <a:rPr lang="en-US" dirty="0"/>
              <a:t> 4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80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75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2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04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87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17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 good idea to create the dimensional tables (PROVIDER, LOCATION, CARE_SITE) at the same time as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72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091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hyperlink" Target="https://github.com/OHDSI/Tutorial-ETL" TargetMode="External"/><Relationship Id="rId4" Type="http://schemas.openxmlformats.org/officeDocument/2006/relationships/image" Target="../media/image7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7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7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7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ohdsi.github.io/ETL-Synthea/Condition_occurrence.html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5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1.png"/><Relationship Id="rId7" Type="http://schemas.microsoft.com/office/2007/relationships/hdphoto" Target="../media/hdphoto2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commons.wikimedia.org/wiki/File:Tulliana_bug.png" TargetMode="Externa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pusheen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jpeg"/><Relationship Id="rId4" Type="http://schemas.openxmlformats.org/officeDocument/2006/relationships/image" Target="../media/image10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thetichealth/synthea/wiki/CSV-File-Data-Dictionary#medications" TargetMode="External"/><Relationship Id="rId3" Type="http://schemas.openxmlformats.org/officeDocument/2006/relationships/hyperlink" Target="https://github.com/synthetichealth/synthea/wiki/CSV-File-Data-Dictionary#careplans" TargetMode="External"/><Relationship Id="rId7" Type="http://schemas.openxmlformats.org/officeDocument/2006/relationships/hyperlink" Target="https://github.com/synthetichealth/synthea/wiki/CSV-File-Data-Dictionary#immunizations" TargetMode="External"/><Relationship Id="rId12" Type="http://schemas.openxmlformats.org/officeDocument/2006/relationships/hyperlink" Target="https://github.com/synthetichealth/synthea/wiki/CSV-File-Data-Dictionary#procedures" TargetMode="External"/><Relationship Id="rId2" Type="http://schemas.openxmlformats.org/officeDocument/2006/relationships/hyperlink" Target="https://github.com/synthetichealth/synthea/wiki/CSV-File-Data-Dictionary#allerg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thetichealth/synthea/wiki/CSV-File-Data-Dictionary#imaging-studies" TargetMode="External"/><Relationship Id="rId11" Type="http://schemas.openxmlformats.org/officeDocument/2006/relationships/hyperlink" Target="https://github.com/synthetichealth/synthea/wiki/CSV-File-Data-Dictionary#patients" TargetMode="External"/><Relationship Id="rId5" Type="http://schemas.openxmlformats.org/officeDocument/2006/relationships/hyperlink" Target="https://github.com/synthetichealth/synthea/wiki/CSV-File-Data-Dictionary#encounters" TargetMode="External"/><Relationship Id="rId10" Type="http://schemas.openxmlformats.org/officeDocument/2006/relationships/hyperlink" Target="https://github.com/synthetichealth/synthea/wiki/CSV-File-Data-Dictionary#organizations" TargetMode="External"/><Relationship Id="rId4" Type="http://schemas.openxmlformats.org/officeDocument/2006/relationships/hyperlink" Target="https://github.com/synthetichealth/synthea/wiki/CSV-File-Data-Dictionary#conditions" TargetMode="External"/><Relationship Id="rId9" Type="http://schemas.openxmlformats.org/officeDocument/2006/relationships/hyperlink" Target="https://github.com/synthetichealth/synthea/wiki/CSV-File-Data-Dictionary#observation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1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://forums.ohdsi.org/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github.com/OHDSI/CommonDataModel/wik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hemis" TargetMode="External"/><Relationship Id="rId5" Type="http://schemas.openxmlformats.org/officeDocument/2006/relationships/hyperlink" Target="http://www.ohdsi.org/web/wiki/doku.php?id=resources:2018_data_network" TargetMode="External"/><Relationship Id="rId4" Type="http://schemas.openxmlformats.org/officeDocument/2006/relationships/hyperlink" Target="http://forums.ohdsi.org/c/cdm-builder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ohdsi.github.io/ETL-Synthe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athena.ohdsi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ithub.com/OHDSI/Usagi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/blob/master/materials/Usagi/DUTCH_ICPC_CONDITION_CODES_TO_MAP.xlsx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ohdsi.org/web/wiki/doku.php?id=documentation:software:usag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60.jpeg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12" Type="http://schemas.openxmlformats.org/officeDocument/2006/relationships/comments" Target="../comments/commen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80.png"/><Relationship Id="rId5" Type="http://schemas.openxmlformats.org/officeDocument/2006/relationships/image" Target="../media/image76.png"/><Relationship Id="rId10" Type="http://schemas.openxmlformats.org/officeDocument/2006/relationships/image" Target="../media/image79.png"/><Relationship Id="rId4" Type="http://schemas.openxmlformats.org/officeDocument/2006/relationships/image" Target="../media/image52.png"/><Relationship Id="rId9" Type="http://schemas.openxmlformats.org/officeDocument/2006/relationships/image" Target="../media/image7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31.gif"/><Relationship Id="rId4" Type="http://schemas.openxmlformats.org/officeDocument/2006/relationships/image" Target="../media/image5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hyperlink" Target="https://ohdsi.github.io/ETL-Synthea/Person.html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OHDSI/Tutorial-ETL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6.png"/><Relationship Id="rId4" Type="http://schemas.openxmlformats.org/officeDocument/2006/relationships/image" Target="../media/image7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7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6.png"/><Relationship Id="rId4" Type="http://schemas.openxmlformats.org/officeDocument/2006/relationships/image" Target="../media/image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6.png"/><Relationship Id="rId4" Type="http://schemas.openxmlformats.org/officeDocument/2006/relationships/image" Target="../media/image7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6.png"/><Relationship Id="rId4" Type="http://schemas.openxmlformats.org/officeDocument/2006/relationships/image" Target="../media/image7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6.png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6F70-E2C9-4CD8-A7AB-544D87A0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Clair Blacketer</a:t>
            </a:r>
          </a:p>
          <a:p>
            <a:r>
              <a:rPr lang="en-US" dirty="0"/>
              <a:t>Mui van Zandt</a:t>
            </a:r>
          </a:p>
          <a:p>
            <a:r>
              <a:rPr lang="en-US" dirty="0"/>
              <a:t>Erica A. Voss</a:t>
            </a:r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567256" y="1151939"/>
            <a:ext cx="767187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Now let’s run the code and create the PERSON table in the </a:t>
            </a:r>
            <a:r>
              <a:rPr lang="en-US" sz="2800" b="0" dirty="0" err="1"/>
              <a:t>cdm_lauren</a:t>
            </a:r>
            <a:r>
              <a:rPr lang="en-US" sz="2800" b="0" dirty="0"/>
              <a:t> schema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2141367"/>
            <a:ext cx="7967144" cy="4155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1. </a:t>
            </a:r>
            <a:r>
              <a:rPr lang="en-US" b="0" dirty="0"/>
              <a:t>Download the query from:</a:t>
            </a:r>
          </a:p>
          <a:p>
            <a:pPr lvl="1"/>
            <a:r>
              <a:rPr lang="en-US" sz="2400" b="0" dirty="0">
                <a:hlinkClick r:id="rId5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Queries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Insert_Person_Lauren.sql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2.  Open up pgAdmin4 using the icon on the task bar</a:t>
            </a:r>
          </a:p>
          <a:p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D932A-7E1C-4EBF-8E88-038A7BCD9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875" y="4643437"/>
            <a:ext cx="3486150" cy="542925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5091E90A-B6F1-444F-A25E-741045B19E30}"/>
              </a:ext>
            </a:extLst>
          </p:cNvPr>
          <p:cNvSpPr/>
          <p:nvPr/>
        </p:nvSpPr>
        <p:spPr>
          <a:xfrm>
            <a:off x="4800599" y="4686299"/>
            <a:ext cx="733425" cy="542925"/>
          </a:xfrm>
          <a:prstGeom prst="frame">
            <a:avLst>
              <a:gd name="adj1" fmla="val 1240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6826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09700"/>
            <a:ext cx="3686175" cy="475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b="0" dirty="0"/>
              <a:t>Expand the server list and right-click on </a:t>
            </a:r>
            <a:r>
              <a:rPr lang="en-US" b="0" dirty="0" err="1">
                <a:highlight>
                  <a:srgbClr val="FFFF00"/>
                </a:highlight>
              </a:rPr>
              <a:t>PostgreSql</a:t>
            </a:r>
            <a:r>
              <a:rPr lang="en-US" b="0" dirty="0">
                <a:highlight>
                  <a:srgbClr val="FFFF00"/>
                </a:highlight>
              </a:rPr>
              <a:t> 10 </a:t>
            </a:r>
            <a:r>
              <a:rPr lang="en-US" b="0" dirty="0"/>
              <a:t>and choose </a:t>
            </a:r>
            <a:r>
              <a:rPr lang="en-US" b="0" dirty="0">
                <a:highlight>
                  <a:srgbClr val="FFFF00"/>
                </a:highlight>
              </a:rPr>
              <a:t>Connect Server </a:t>
            </a:r>
            <a:r>
              <a:rPr lang="en-US" b="0" dirty="0"/>
              <a:t>from the drop-down menu</a:t>
            </a:r>
          </a:p>
          <a:p>
            <a:pPr marL="457200" indent="-457200">
              <a:buFont typeface="+mj-lt"/>
              <a:buAutoNum type="arabicPeriod" startAt="3"/>
            </a:pPr>
            <a:endParaRPr lang="en-US" sz="2800" b="0" dirty="0"/>
          </a:p>
          <a:p>
            <a:pPr marL="457200" indent="-457200">
              <a:buFont typeface="+mj-lt"/>
              <a:buAutoNum type="arabicPeriod" startAt="4"/>
            </a:pPr>
            <a:r>
              <a:rPr lang="en-US" b="0" dirty="0"/>
              <a:t>When it asks for a password, type in </a:t>
            </a:r>
            <a:r>
              <a:rPr lang="en-US" b="0" dirty="0" err="1">
                <a:highlight>
                  <a:srgbClr val="FFFF00"/>
                </a:highlight>
              </a:rPr>
              <a:t>ohdsi</a:t>
            </a:r>
            <a:endParaRPr lang="en-US" b="0" dirty="0">
              <a:highlight>
                <a:srgbClr val="FFFF00"/>
              </a:highlight>
            </a:endParaRP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E8CF8-D4F8-4D7C-8791-BA180AD6DE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964" b="71552"/>
          <a:stretch/>
        </p:blipFill>
        <p:spPr>
          <a:xfrm>
            <a:off x="4786118" y="1162475"/>
            <a:ext cx="3073934" cy="2583984"/>
          </a:xfrm>
          <a:prstGeom prst="rect">
            <a:avLst/>
          </a:prstGeom>
          <a:ln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2D616-14FD-4356-A360-ADAC209DC7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58" r="30729" b="60741"/>
          <a:stretch/>
        </p:blipFill>
        <p:spPr>
          <a:xfrm>
            <a:off x="4167706" y="3827531"/>
            <a:ext cx="4540091" cy="2487078"/>
          </a:xfrm>
          <a:prstGeom prst="rect">
            <a:avLst/>
          </a:prstGeom>
          <a:ln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7097317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09700"/>
            <a:ext cx="3686175" cy="475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5"/>
            </a:pPr>
            <a:r>
              <a:rPr lang="en-US" b="0" dirty="0"/>
              <a:t>Expand: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Databases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ETL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Schemas</a:t>
            </a:r>
          </a:p>
          <a:p>
            <a:pPr marL="457200" indent="-457200">
              <a:buFont typeface="+mj-lt"/>
              <a:buAutoNum type="arabicPeriod" startAt="5"/>
            </a:pPr>
            <a:endParaRPr lang="en-US" b="0" dirty="0">
              <a:highlight>
                <a:srgbClr val="FFFF00"/>
              </a:highlight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en-US" b="0" dirty="0"/>
              <a:t>Right click on </a:t>
            </a:r>
            <a:r>
              <a:rPr lang="en-US" b="0" dirty="0" err="1">
                <a:highlight>
                  <a:srgbClr val="FFFF00"/>
                </a:highlight>
              </a:rPr>
              <a:t>cdm_lauren</a:t>
            </a:r>
            <a:r>
              <a:rPr lang="en-US" b="0" dirty="0">
                <a:highlight>
                  <a:srgbClr val="FFFF00"/>
                </a:highlight>
              </a:rPr>
              <a:t> </a:t>
            </a:r>
            <a:r>
              <a:rPr lang="en-US" b="0" dirty="0"/>
              <a:t>and choose </a:t>
            </a:r>
            <a:r>
              <a:rPr lang="en-US" b="0" dirty="0">
                <a:highlight>
                  <a:srgbClr val="FFFF00"/>
                </a:highlight>
              </a:rPr>
              <a:t>Query Tool </a:t>
            </a:r>
            <a:r>
              <a:rPr lang="en-US" b="0" dirty="0"/>
              <a:t>from the drop-down menu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97144-AA56-47ED-949B-029745C0B8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283" b="38889"/>
          <a:stretch/>
        </p:blipFill>
        <p:spPr>
          <a:xfrm>
            <a:off x="4571999" y="1206325"/>
            <a:ext cx="3495675" cy="5066593"/>
          </a:xfrm>
          <a:prstGeom prst="rect">
            <a:avLst/>
          </a:prstGeom>
          <a:ln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39165769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95425"/>
            <a:ext cx="8176694" cy="466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7"/>
            </a:pPr>
            <a:r>
              <a:rPr lang="en-US" b="0" dirty="0"/>
              <a:t>Paste the </a:t>
            </a:r>
            <a:r>
              <a:rPr lang="en-US" b="0" dirty="0" err="1"/>
              <a:t>sql</a:t>
            </a:r>
            <a:r>
              <a:rPr lang="en-US" b="0" dirty="0"/>
              <a:t> code to create the PERSON table into the query window and press F5 or </a:t>
            </a:r>
          </a:p>
          <a:p>
            <a:endParaRPr lang="en-US" b="0" dirty="0"/>
          </a:p>
          <a:p>
            <a:r>
              <a:rPr lang="en-US" dirty="0"/>
              <a:t>NOTE: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 ‘truncate’ statement at the beginning deletes anything that is in the table already without deleting the table itself (helpful if you make a mistake)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r>
              <a:rPr lang="en-US" b="0" dirty="0"/>
              <a:t>How would you check that your PERSON table was created?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+mj-lt"/>
              <a:buAutoNum type="arabicPeriod" startAt="7"/>
            </a:pPr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7E18D-1AC4-4B5B-9C3D-F32577375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850" y="1862137"/>
            <a:ext cx="7048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318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CONDITION_OCCURRENCE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5C67DE1-08FA-47DE-8543-4F787F31E938}"/>
              </a:ext>
            </a:extLst>
          </p:cNvPr>
          <p:cNvSpPr txBox="1">
            <a:spLocks/>
          </p:cNvSpPr>
          <p:nvPr/>
        </p:nvSpPr>
        <p:spPr>
          <a:xfrm>
            <a:off x="124656" y="2667624"/>
            <a:ext cx="3750079" cy="123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Navigate in your browser to: </a:t>
            </a:r>
            <a:r>
              <a:rPr lang="en-US" b="0" dirty="0">
                <a:hlinkClick r:id="rId3"/>
              </a:rPr>
              <a:t>https://ohdsi.github.io/ETL-Synthea/Condition_occurrence.html</a:t>
            </a:r>
            <a:r>
              <a:rPr lang="en-US" b="0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5F425E-10E2-40E5-B139-EC2FA9C00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B2518C-285F-46DB-8D12-36C397291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083" y="1930026"/>
            <a:ext cx="5083673" cy="43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407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CONDITION_OCCURRENCE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5F425E-10E2-40E5-B139-EC2FA9C0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CFADA-D4E9-4096-944B-189183575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2041709"/>
            <a:ext cx="7077075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A7EF9B-654A-4AD1-9D49-AEFC93A1E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0" y="3138856"/>
            <a:ext cx="7067550" cy="1438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C7545C-7F69-47EA-B8AC-9BDD81FF3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725" y="4696009"/>
            <a:ext cx="7124700" cy="13811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4B4D638-B124-4448-BC6B-7E8AD4BFC5DD}"/>
              </a:ext>
            </a:extLst>
          </p:cNvPr>
          <p:cNvSpPr txBox="1">
            <a:spLocks/>
          </p:cNvSpPr>
          <p:nvPr/>
        </p:nvSpPr>
        <p:spPr>
          <a:xfrm>
            <a:off x="190501" y="2368084"/>
            <a:ext cx="1533524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Person: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Condition Concept: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Condition Source Concept: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628915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A297DF-E4E4-46E0-B771-AFFE491BF6F2}"/>
              </a:ext>
            </a:extLst>
          </p:cNvPr>
          <p:cNvSpPr txBox="1">
            <a:spLocks/>
          </p:cNvSpPr>
          <p:nvPr/>
        </p:nvSpPr>
        <p:spPr>
          <a:xfrm>
            <a:off x="1053030" y="1629897"/>
            <a:ext cx="7386120" cy="2963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To open the query while we review:</a:t>
            </a:r>
          </a:p>
          <a:p>
            <a:pPr lvl="1"/>
            <a:r>
              <a:rPr lang="en-US" sz="2400" b="0" dirty="0">
                <a:hlinkClick r:id="rId3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Insert_Condition_Occurrence_Lauren.sql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You can either view it directly in </a:t>
            </a:r>
            <a:r>
              <a:rPr lang="en-US" sz="2400" b="0" dirty="0" err="1"/>
              <a:t>github</a:t>
            </a:r>
            <a:r>
              <a:rPr lang="en-US" sz="2400" b="0" dirty="0"/>
              <a:t> or download it and open it in pgAdmin4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094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5C2EB8-0F54-4F8C-9E46-CDF8D6BEA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2" y="1599979"/>
            <a:ext cx="7115175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D9B586-1A17-42FF-8314-0490268A4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2" y="3146986"/>
            <a:ext cx="78295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616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90DB-BA3D-4A04-A4A8-25C958CA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6C07D-928B-4331-85A2-CB9BCA801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250C9-5D76-4C56-9443-91DFEFA16A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Walk through the person </a:t>
            </a:r>
            <a:r>
              <a:rPr lang="en-US" dirty="0" err="1"/>
              <a:t>sql</a:t>
            </a:r>
            <a:r>
              <a:rPr lang="en-US" dirty="0"/>
              <a:t> without R at first</a:t>
            </a:r>
          </a:p>
          <a:p>
            <a:r>
              <a:rPr lang="en-US" dirty="0"/>
              <a:t>Highlight the logic from the github.io and show how it is implemented in the </a:t>
            </a:r>
            <a:r>
              <a:rPr lang="en-US" dirty="0" err="1"/>
              <a:t>sql</a:t>
            </a:r>
            <a:r>
              <a:rPr lang="en-US" dirty="0"/>
              <a:t>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923EEB-C0A1-47ED-99AB-27E5770366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83AAD-588D-48FE-9806-9EC41CF507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Note about how you can create any intermediate tables you need, you just need to end with the correct tables</a:t>
            </a:r>
          </a:p>
          <a:p>
            <a:r>
              <a:rPr lang="en-US" dirty="0"/>
              <a:t>This is especially important for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71DB9-6EE9-4DDB-82EA-9A98D4A9B1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782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51120"/>
          </a:xfrm>
        </p:spPr>
        <p:txBody>
          <a:bodyPr>
            <a:normAutofit/>
          </a:bodyPr>
          <a:lstStyle/>
          <a:p>
            <a:r>
              <a:rPr lang="en-US" dirty="0"/>
              <a:t>Important links to keep in mind when working on an ETL:</a:t>
            </a:r>
          </a:p>
          <a:p>
            <a:r>
              <a:rPr lang="en-US" dirty="0"/>
              <a:t>Link to </a:t>
            </a:r>
            <a:r>
              <a:rPr lang="en-US" dirty="0" err="1"/>
              <a:t>healthverity</a:t>
            </a:r>
            <a:endParaRPr lang="en-US" dirty="0"/>
          </a:p>
          <a:p>
            <a:r>
              <a:rPr lang="en-US" dirty="0"/>
              <a:t>Link to </a:t>
            </a:r>
            <a:r>
              <a:rPr lang="en-US" dirty="0" err="1"/>
              <a:t>cdm</a:t>
            </a:r>
            <a:r>
              <a:rPr lang="en-US" dirty="0"/>
              <a:t> </a:t>
            </a:r>
            <a:r>
              <a:rPr lang="en-US" dirty="0" err="1"/>
              <a:t>.net</a:t>
            </a:r>
            <a:r>
              <a:rPr lang="en-US" dirty="0"/>
              <a:t> builder</a:t>
            </a:r>
          </a:p>
          <a:p>
            <a:r>
              <a:rPr lang="en-US" dirty="0"/>
              <a:t>Link to lambda builder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759-9EFD-4074-B397-85ABAF7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95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TEST CASES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ACHILLES REVIEW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Wonky test cases will be included in </a:t>
            </a:r>
            <a:r>
              <a:rPr lang="en-US" dirty="0" err="1">
                <a:highlight>
                  <a:srgbClr val="FFFF00"/>
                </a:highlight>
              </a:rPr>
              <a:t>Synthea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7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35941AF8-3882-424B-B842-964DF633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205" y="2078718"/>
            <a:ext cx="4414157" cy="44141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Pain Points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5321-0E56-4A23-A861-F05EFE2E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2551-67B8-4284-B75B-30D06663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Comfort with Data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22A12-C96D-4B76-A120-82098C98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54378-A742-461D-9B7D-42A0BF1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data that is not of research quality or there are methods to adjust, use the ETL to standardize that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4E19E1B-BA55-40A0-990A-B1D8EB1C77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580238"/>
              </p:ext>
            </p:extLst>
          </p:nvPr>
        </p:nvGraphicFramePr>
        <p:xfrm>
          <a:off x="666203" y="2956560"/>
          <a:ext cx="8020597" cy="2682240"/>
        </p:xfrm>
        <a:graphic>
          <a:graphicData uri="http://schemas.openxmlformats.org/drawingml/2006/table">
            <a:tbl>
              <a:tblPr/>
              <a:tblGrid>
                <a:gridCol w="614825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1872343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 Patient Drop Counts from a CDM Build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02178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to Drop Someone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Person Count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Unknown gender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23,592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749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post earliest observation period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3,836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Gender changes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     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502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1F1B-ED04-45AE-9694-40DB88D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3391-214B-456F-A2DF-922AE608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TA office hours:  1:1 advice</a:t>
            </a:r>
          </a:p>
          <a:p>
            <a:r>
              <a:rPr lang="en-US" dirty="0">
                <a:highlight>
                  <a:srgbClr val="FFFF00"/>
                </a:highlight>
              </a:rPr>
              <a:t>How do you make sure you have quality of data</a:t>
            </a:r>
          </a:p>
          <a:p>
            <a:r>
              <a:rPr lang="en-US" dirty="0">
                <a:highlight>
                  <a:srgbClr val="FFFF00"/>
                </a:highlight>
              </a:rPr>
              <a:t>Examples of bad structures (example of DX1,2,3,4) - Give example of the complexity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ETL real world scenario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Sign off on an ETL complete, or handling Vocab updates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How do you update it?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Things you should be thinking about to do with a data custodian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One code maps to multiple codes</a:t>
            </a:r>
          </a:p>
          <a:p>
            <a:pPr marL="5715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331B2-5994-4BE5-8185-8A5DEDAE0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27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56" y="1219200"/>
            <a:ext cx="6291943" cy="4906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Anthony Molinaro who wrote the </a:t>
            </a:r>
            <a:r>
              <a:rPr lang="en-US" dirty="0" err="1"/>
              <a:t>Synthea</a:t>
            </a:r>
            <a:r>
              <a:rPr lang="en-US" dirty="0"/>
              <a:t> CDM Builder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James Wiggins who helps us prepare an AWS instance for use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PETER TO ADD OTHER PEOPLE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Pusheen</a:t>
            </a:r>
            <a:r>
              <a:rPr lang="en-US" dirty="0"/>
              <a:t> the Cat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http://pusheen.com/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AD27-8B3E-49C5-9507-AE7287A57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1026" name="Picture 2" descr="https://avatars0.githubusercontent.com/u/31700317?s=400&amp;v=4">
            <a:extLst>
              <a:ext uri="{FF2B5EF4-FFF2-40B4-BE49-F238E27FC236}">
                <a16:creationId xmlns:a16="http://schemas.microsoft.com/office/drawing/2014/main" id="{E8EC0FB3-DC93-4F1A-9E00-46139108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ohdsi.org/wp-content/uploads/2018/10/James_Wiggins_photo.jpg">
            <a:extLst>
              <a:ext uri="{FF2B5EF4-FFF2-40B4-BE49-F238E27FC236}">
                <a16:creationId xmlns:a16="http://schemas.microsoft.com/office/drawing/2014/main" id="{83DB01C5-6CDE-41A1-B806-B682714D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0" y="2751166"/>
            <a:ext cx="11334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Pusheen">
            <a:extLst>
              <a:ext uri="{FF2B5EF4-FFF2-40B4-BE49-F238E27FC236}">
                <a16:creationId xmlns:a16="http://schemas.microsoft.com/office/drawing/2014/main" id="{570C0D0A-42D9-4A9A-92B3-9173F056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6" y="4326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A2F2-C522-433A-8F5A-5FEDA1D2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F741-6261-4417-BB17-C6916FDDB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Advanced questions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B18A3-ACAA-43D6-928A-73302862A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26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478CE-7F5D-4879-BD71-84828D15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2CF2-93AC-4145-9DFA-C5D7C8E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80990D-55EE-4998-933C-0017ED9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666841"/>
              </p:ext>
            </p:extLst>
          </p:nvPr>
        </p:nvGraphicFramePr>
        <p:xfrm>
          <a:off x="446314" y="1396999"/>
          <a:ext cx="8240487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6829">
                  <a:extLst>
                    <a:ext uri="{9D8B030D-6E8A-4147-A177-3AD203B41FA5}">
                      <a16:colId xmlns:a16="http://schemas.microsoft.com/office/drawing/2014/main" val="4249117797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2072997339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1226616620"/>
                    </a:ext>
                  </a:extLst>
                </a:gridCol>
              </a:tblGrid>
              <a:tr h="26851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Regulator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 Source Owners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Small to Medium Enterprises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44666"/>
                  </a:ext>
                </a:extLst>
              </a:tr>
              <a:tr h="22112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carry out studies with big geographical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look at patients holistically across health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Easier assessment of </a:t>
                      </a:r>
                      <a:r>
                        <a:rPr lang="en-US" sz="2000" b="1" dirty="0"/>
                        <a:t>data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interoperability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added value for your data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effective use of (limited) resources,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competitiveness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PETER TO SEND 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0399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1CAA1-0F4B-4243-A0C4-2C893A119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79B7CA-9CD6-421F-A2B8-15182AD343CA}"/>
              </a:ext>
            </a:extLst>
          </p:cNvPr>
          <p:cNvSpPr/>
          <p:nvPr/>
        </p:nvSpPr>
        <p:spPr>
          <a:xfrm>
            <a:off x="1741714" y="1273629"/>
            <a:ext cx="5617029" cy="354874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 SENDING ME THIS</a:t>
            </a:r>
          </a:p>
        </p:txBody>
      </p:sp>
      <p:pic>
        <p:nvPicPr>
          <p:cNvPr id="7" name="Picture 2" descr="Bitmoji Image">
            <a:extLst>
              <a:ext uri="{FF2B5EF4-FFF2-40B4-BE49-F238E27FC236}">
                <a16:creationId xmlns:a16="http://schemas.microsoft.com/office/drawing/2014/main" id="{0411A2A4-5AC7-4851-AAE3-D84AE60F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99" y="4053286"/>
            <a:ext cx="2269354" cy="22693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12133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AA83-3979-428D-9B3A-A9FF8AC5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B40F-AF05-4245-B541-FC7B31F49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Extract, Transform, Load</a:t>
            </a:r>
          </a:p>
          <a:p>
            <a:endParaRPr lang="en-US" dirty="0"/>
          </a:p>
          <a:p>
            <a:r>
              <a:rPr lang="en-US" dirty="0"/>
              <a:t>In order to get from our native/raw data into the OMOP CDM we need to design and develop and ETL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 in </a:t>
            </a:r>
            <a:r>
              <a:rPr lang="en-US" dirty="0" err="1"/>
              <a:t>ETLing</a:t>
            </a:r>
            <a:r>
              <a:rPr lang="en-US" dirty="0"/>
              <a:t> is standardize the format and terminology</a:t>
            </a:r>
          </a:p>
          <a:p>
            <a:endParaRPr lang="en-US" dirty="0"/>
          </a:p>
          <a:p>
            <a:r>
              <a:rPr lang="en-US" dirty="0"/>
              <a:t>This tutorial</a:t>
            </a:r>
          </a:p>
          <a:p>
            <a:pPr lvl="1"/>
            <a:r>
              <a:rPr lang="en-US" dirty="0"/>
              <a:t>Will teach you best practices around designing an ETL and CDM maintenance</a:t>
            </a:r>
          </a:p>
          <a:p>
            <a:pPr lvl="1"/>
            <a:r>
              <a:rPr lang="en-US" dirty="0"/>
              <a:t>Will not teach you how to program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D7EF-0E8C-4453-8B0C-276635A0F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 descr="https://www.ohdsi-europe.org/images/pathfigure.png">
            <a:extLst>
              <a:ext uri="{FF2B5EF4-FFF2-40B4-BE49-F238E27FC236}">
                <a16:creationId xmlns:a16="http://schemas.microsoft.com/office/drawing/2014/main" id="{04812841-D4BE-4154-97E5-04498657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652712"/>
            <a:ext cx="52768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C6A-646D-423A-B262-B9E6EC4B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B3F90-8DE1-4D96-9DF9-064E01DDB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268923"/>
            <a:ext cx="8229600" cy="4807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4F63-5583-4EAF-AE67-6C091EDCC9D2}"/>
              </a:ext>
            </a:extLst>
          </p:cNvPr>
          <p:cNvSpPr/>
          <p:nvPr/>
        </p:nvSpPr>
        <p:spPr>
          <a:xfrm>
            <a:off x="22860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http://www.ohdsi.org/web/wiki/doku.php?id=documentation:etl_best_practices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05-9121-45C9-91DE-09194F740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B8C9-7058-4C2D-93EE-2FC8C222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5A8CD-4746-4258-BFEB-3954DE21B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Scan a database with White Rabbit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Build a ETL document with Rabbit in a Hat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Mapping Source Codes by with the OMOP Vocabulary and USAGI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R and SQL TO BUILD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4BE81-F20A-4526-8CB2-10444FF61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 descr="Image result for pusheen working">
            <a:extLst>
              <a:ext uri="{FF2B5EF4-FFF2-40B4-BE49-F238E27FC236}">
                <a16:creationId xmlns:a16="http://schemas.microsoft.com/office/drawing/2014/main" id="{1E6F73AE-14F6-417E-A547-CDEEAFE498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82" y="4104595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311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OHDSI ETL tools: 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Resources like the CDM Wiki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Generation of a simple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F8B-9626-4A2C-BBCC-2EB2596F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347-0741-4D9F-B399-813AF86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Synthea</a:t>
            </a:r>
            <a:r>
              <a:rPr lang="en-US" sz="2400" baseline="30000" dirty="0" err="1"/>
              <a:t>TM</a:t>
            </a:r>
            <a:r>
              <a:rPr lang="en-US" sz="2400" dirty="0"/>
              <a:t> is a Synthetic Patient Population Simulator. The goal is to output synthetic, realistic (but not real), patient data and associated health records in a variety of formats.</a:t>
            </a:r>
          </a:p>
          <a:p>
            <a:endParaRPr lang="en-US" sz="2400" dirty="0"/>
          </a:p>
          <a:p>
            <a:r>
              <a:rPr lang="en-US" sz="2400" dirty="0"/>
              <a:t>The resulting data is free from cost, privacy, and security restrictions. It can be used without restriction for a variety of secondary uses in academia, research, industry, and government (although a citation would be appreciated).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https://github.com/synthetichealth/synthea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606A-64A8-4BF6-9099-AC6FA66B46EA}"/>
              </a:ext>
            </a:extLst>
          </p:cNvPr>
          <p:cNvSpPr txBox="1"/>
          <p:nvPr/>
        </p:nvSpPr>
        <p:spPr>
          <a:xfrm>
            <a:off x="152400" y="57106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Walonoski</a:t>
            </a:r>
            <a:r>
              <a:rPr lang="en-US" sz="1200" dirty="0"/>
              <a:t> J, Kramer M, Nichols J, </a:t>
            </a:r>
            <a:r>
              <a:rPr lang="en-US" sz="1200" dirty="0" err="1"/>
              <a:t>Quina</a:t>
            </a:r>
            <a:r>
              <a:rPr lang="en-US" sz="1200" dirty="0"/>
              <a:t> A, </a:t>
            </a:r>
            <a:r>
              <a:rPr lang="en-US" sz="1200" dirty="0" err="1"/>
              <a:t>Moesel</a:t>
            </a:r>
            <a:r>
              <a:rPr lang="en-US" sz="1200" dirty="0"/>
              <a:t> C, Hall D, </a:t>
            </a:r>
            <a:r>
              <a:rPr lang="en-US" sz="1200" dirty="0" err="1"/>
              <a:t>Duffett</a:t>
            </a:r>
            <a:r>
              <a:rPr lang="en-US" sz="1200" dirty="0"/>
              <a:t> C, Dube K, Gallagher T, McLachlan S. </a:t>
            </a:r>
            <a:r>
              <a:rPr lang="en-US" sz="1200" dirty="0" err="1"/>
              <a:t>Synthea</a:t>
            </a:r>
            <a:r>
              <a:rPr lang="en-US" sz="1200" dirty="0"/>
              <a:t>: An approach, method, and software mechanism for generating synthetic patients and the synthetic electronic health care record. J Am Med Inform Assoc. 2017 Aug 30. doi: 10.1093/</a:t>
            </a:r>
            <a:r>
              <a:rPr lang="en-US" sz="1200" dirty="0" err="1"/>
              <a:t>jamia</a:t>
            </a:r>
            <a:r>
              <a:rPr lang="en-US" sz="1200" dirty="0"/>
              <a:t>/ocx079. [</a:t>
            </a:r>
            <a:r>
              <a:rPr lang="en-US" sz="1200" dirty="0" err="1"/>
              <a:t>Epub</a:t>
            </a:r>
            <a:r>
              <a:rPr lang="en-US" sz="1200" dirty="0"/>
              <a:t> ahead of print] PubMed PMID: 29025144.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D947-9559-42CD-A674-5D4CDB0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36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FD65-F9B9-43F4-A423-A33B1DE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Synthea</a:t>
            </a:r>
            <a:r>
              <a:rPr lang="en-US" dirty="0"/>
              <a:t> Tables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2CF4EF73-47AF-43E4-9E09-37608C45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735757"/>
              </p:ext>
            </p:extLst>
          </p:nvPr>
        </p:nvGraphicFramePr>
        <p:xfrm>
          <a:off x="457200" y="1219200"/>
          <a:ext cx="8229600" cy="4476269"/>
        </p:xfrm>
        <a:graphic>
          <a:graphicData uri="http://schemas.openxmlformats.org/drawingml/2006/table">
            <a:tbl>
              <a:tblPr/>
              <a:tblGrid>
                <a:gridCol w="326447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4965126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File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allergies.csv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allergy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careplans.csv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care plan data, including goals.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conditions.csv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conditions or diagnoses.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encounters.csv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encounter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imaging_studies.csv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imaging metadata.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23041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immunizations.csv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immunization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56979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medications.csv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medication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55702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observations.csv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observations including vital signs and lab reports.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01165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organizations.csv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Provider organizations including hospitals.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99593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patients.csv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demographic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8804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procedures.csv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procedure data including surgeries.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61453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providers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Clinicians that provide patient care.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4247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184D4-05FF-43C4-8781-FDA5C4BE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21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7C1E-6149-49E0-A442-59088131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72D5885-E9DB-47D7-9762-FB77950AFC66}"/>
              </a:ext>
            </a:extLst>
          </p:cNvPr>
          <p:cNvSpPr/>
          <p:nvPr/>
        </p:nvSpPr>
        <p:spPr>
          <a:xfrm>
            <a:off x="2024740" y="2046514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DDAD8D-F0CB-43A2-B615-4EDB19F67935}"/>
              </a:ext>
            </a:extLst>
          </p:cNvPr>
          <p:cNvSpPr/>
          <p:nvPr/>
        </p:nvSpPr>
        <p:spPr>
          <a:xfrm>
            <a:off x="5660570" y="2046514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496B5-B26F-4229-AFDB-638252AB3309}"/>
              </a:ext>
            </a:extLst>
          </p:cNvPr>
          <p:cNvSpPr txBox="1"/>
          <p:nvPr/>
        </p:nvSpPr>
        <p:spPr>
          <a:xfrm>
            <a:off x="5426526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1000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Synthetic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AE06-C2DB-4E03-907D-5EA2B4F63184}"/>
              </a:ext>
            </a:extLst>
          </p:cNvPr>
          <p:cNvSpPr txBox="1"/>
          <p:nvPr/>
        </p:nvSpPr>
        <p:spPr>
          <a:xfrm>
            <a:off x="1749348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Lauren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2190-3C5E-402B-8AC7-0EA6C685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89973" l="9739" r="91924">
                        <a14:foregroundMark x1="47506" y1="54743" x2="57482" y2="56640"/>
                        <a14:foregroundMark x1="38480" y1="18157" x2="75059" y2="10569"/>
                        <a14:foregroundMark x1="83982" y1="30785" x2="91924" y2="48780"/>
                        <a14:foregroundMark x1="75059" y1="10569" x2="79515" y2="20665"/>
                        <a14:foregroundMark x1="91924" y1="48780" x2="68884" y2="81843"/>
                        <a14:foregroundMark x1="68884" y1="81843" x2="26841" y2="83198"/>
                        <a14:foregroundMark x1="36817" y1="79404" x2="36817" y2="76965"/>
                        <a14:foregroundMark x1="43468" y1="8401" x2="72684" y2="8401"/>
                        <a14:foregroundMark x1="46793" y1="8401" x2="66983" y2="5149"/>
                        <a14:backgroundMark x1="83135" y1="19241" x2="86461" y2="29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759" y="2046514"/>
            <a:ext cx="935291" cy="819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BA5C7-CEB5-40E8-BE04-39F8E1B93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95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55D-BFE0-427D-AEA1-9DF1A18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help us get started . . 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0E15E-DCD6-43FC-A519-A4EAB9A7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59113"/>
            <a:ext cx="4040188" cy="639762"/>
          </a:xfrm>
        </p:spPr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D9A93E-3130-4EC1-BECC-A4CA6E59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698875"/>
            <a:ext cx="4040188" cy="2600325"/>
          </a:xfrm>
        </p:spPr>
        <p:txBody>
          <a:bodyPr/>
          <a:lstStyle/>
          <a:p>
            <a:r>
              <a:rPr lang="en-US" dirty="0"/>
              <a:t>performs a scan of the source data, providing detailed information on the tables, fields, and values that appear in a field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BD8815-52CC-4775-83D8-6D1A271F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059113"/>
            <a:ext cx="4041775" cy="639762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A8925-30EE-4F66-9054-7C40CA87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698875"/>
            <a:ext cx="4041775" cy="2600325"/>
          </a:xfrm>
        </p:spPr>
        <p:txBody>
          <a:bodyPr/>
          <a:lstStyle/>
          <a:p>
            <a:r>
              <a:rPr lang="en-US" dirty="0"/>
              <a:t>Uses White Rabbit scan to provide a graphical user interface to help build an ETL document</a:t>
            </a:r>
          </a:p>
          <a:p>
            <a:endParaRPr lang="en-US" dirty="0"/>
          </a:p>
          <a:p>
            <a:r>
              <a:rPr lang="en-US" dirty="0"/>
              <a:t>Does not generate code</a:t>
            </a:r>
          </a:p>
        </p:txBody>
      </p:sp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41705E6E-78DD-47E5-8AD5-EA5341EA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2" y="1671615"/>
            <a:ext cx="1201783" cy="1201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9EB0-9702-404F-A188-7333A7E1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7" y="1671615"/>
            <a:ext cx="1314450" cy="1295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B98DAA-8FF1-46D2-AFE2-94693E1A7E7F}"/>
              </a:ext>
            </a:extLst>
          </p:cNvPr>
          <p:cNvSpPr/>
          <p:nvPr/>
        </p:nvSpPr>
        <p:spPr>
          <a:xfrm>
            <a:off x="3848100" y="1943100"/>
            <a:ext cx="1447800" cy="9302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2B79F-9D0E-4FF0-8E27-74341B3DD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5507F9-3A90-4E76-AB7D-EFF45463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5725C-8932-4B48-9D3B-F552B074F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26" y="1219200"/>
            <a:ext cx="7461147" cy="4906963"/>
          </a:xfrm>
          <a:prstGeom prst="rect">
            <a:avLst/>
          </a:prstGeom>
        </p:spPr>
      </p:pic>
      <p:pic>
        <p:nvPicPr>
          <p:cNvPr id="10" name="Picture 4" descr="alt text">
            <a:extLst>
              <a:ext uri="{FF2B5EF4-FFF2-40B4-BE49-F238E27FC236}">
                <a16:creationId xmlns:a16="http://schemas.microsoft.com/office/drawing/2014/main" id="{9300D137-3C74-4E5E-8443-52B90E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A006A-F8CD-4F94-B1BC-6C749434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4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BA3CA-305E-4287-94FB-482833358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7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6997700" y="2501900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F713-6654-4264-A709-E26F6579B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03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2158999" y="3429000"/>
            <a:ext cx="6132057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7127-17F7-4CE3-BE12-1E7EB2A48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08F8-F7DB-4B15-9C4B-879EB89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4B26-C158-42A1-91B2-C64B9B52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71" y="3287485"/>
            <a:ext cx="7957457" cy="29215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already ran the scan on </a:t>
            </a:r>
            <a:r>
              <a:rPr lang="en-US" dirty="0" err="1"/>
              <a:t>raw_synthea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open the scan while we review: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E1AEEB60-9A87-4AA5-ACBB-8B66E7C3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8A198-C70B-4E88-A5C0-4F3BD8E53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B90B3F1-6CA2-4100-A9D3-EE5215DED7FE}"/>
              </a:ext>
            </a:extLst>
          </p:cNvPr>
          <p:cNvSpPr/>
          <p:nvPr/>
        </p:nvSpPr>
        <p:spPr>
          <a:xfrm>
            <a:off x="3611335" y="1149349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317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1FA5B81-AF72-4D81-90C2-05A7384E3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896477"/>
              </p:ext>
            </p:extLst>
          </p:nvPr>
        </p:nvGraphicFramePr>
        <p:xfrm>
          <a:off x="1023359" y="1219200"/>
          <a:ext cx="7097283" cy="4927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27078">
                  <a:extLst>
                    <a:ext uri="{9D8B030D-6E8A-4147-A177-3AD203B41FA5}">
                      <a16:colId xmlns:a16="http://schemas.microsoft.com/office/drawing/2014/main" val="4251094589"/>
                    </a:ext>
                  </a:extLst>
                </a:gridCol>
                <a:gridCol w="5170205">
                  <a:extLst>
                    <a:ext uri="{9D8B030D-6E8A-4147-A177-3AD203B41FA5}">
                      <a16:colId xmlns:a16="http://schemas.microsoft.com/office/drawing/2014/main" val="4006209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Time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Agenda Item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86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9:00 – 9:30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Overview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VM Set Up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OHDSI / CDM?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the ETL Process?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41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9:30 – 10:45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1 – Design Your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12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10:45 – 11:15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55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11:15 – 12:30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2 – Mapping to the Vocabulary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42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12:30 – 13:30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Lunch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18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13:30 – 14:30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3 – Develop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72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14:30 – 15:30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4 – Quality Control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112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15:30 – 16:00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 Break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8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16:00 – 17:00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Pain Points &amp; Conclusions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90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17:00 – 18:00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Beer, Wine, &amp; Snacks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4522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FAEB-7944-4A30-907E-9BA78560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CC52-03CE-439A-BFD0-00399D9F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190" y="1219200"/>
            <a:ext cx="6289620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C87D7-4667-474B-85D1-118A552980BE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E983-3074-48DB-8826-CF5BBE1A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1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59DF66-5A50-4F5D-8956-A463DDDB0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287" y="1291431"/>
            <a:ext cx="6829425" cy="4762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7F37408-8E79-4862-8967-6C9D6A778E34}"/>
              </a:ext>
            </a:extLst>
          </p:cNvPr>
          <p:cNvSpPr/>
          <p:nvPr/>
        </p:nvSpPr>
        <p:spPr>
          <a:xfrm>
            <a:off x="1600200" y="5605462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0E368-27FC-461A-B86A-1485F0619F5D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4E11-3DDB-463D-A0F7-56FA8E81F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8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45F73FF-0941-40E5-A8F9-1AF46C26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29975"/>
            <a:ext cx="8229600" cy="4685413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411575-E795-4828-B4FE-9954C2650E82}"/>
              </a:ext>
            </a:extLst>
          </p:cNvPr>
          <p:cNvSpPr/>
          <p:nvPr/>
        </p:nvSpPr>
        <p:spPr>
          <a:xfrm>
            <a:off x="4572000" y="5528025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46B3A-E241-40ED-94F8-384420E7E80F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Patients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2D5DE-D8F7-4949-BFCE-B562C5C3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9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9635-0334-4352-9F6F-037C9805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19FD82-EDC0-45CF-B5C8-B24858A40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47" y="1219200"/>
            <a:ext cx="7073906" cy="4906963"/>
          </a:xfrm>
          <a:prstGeom prst="rect">
            <a:avLst/>
          </a:prstGeom>
        </p:spPr>
      </p:pic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D79B995F-654D-4DE1-8851-F3F14B88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2C0A0B1-66CE-4D2B-A15B-86B5D14F1491}"/>
              </a:ext>
            </a:extLst>
          </p:cNvPr>
          <p:cNvSpPr/>
          <p:nvPr/>
        </p:nvSpPr>
        <p:spPr>
          <a:xfrm>
            <a:off x="3771900" y="5559426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5E828-37E6-4A4D-B3E7-E41EDAD4F940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Conditions Tab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E79BA-1FB9-4B52-88AB-BBA4AB298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A1506-1145-440B-BB64-64C8CFB2EFA0}"/>
              </a:ext>
            </a:extLst>
          </p:cNvPr>
          <p:cNvSpPr/>
          <p:nvPr/>
        </p:nvSpPr>
        <p:spPr>
          <a:xfrm>
            <a:off x="1872343" y="2258785"/>
            <a:ext cx="5802086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can you learn about </a:t>
            </a:r>
            <a:r>
              <a:rPr lang="en-US" sz="3200" dirty="0" err="1"/>
              <a:t>raw_synthea</a:t>
            </a:r>
            <a:r>
              <a:rPr lang="en-US" sz="3200" dirty="0"/>
              <a:t> data just by looking at the conditions tab?</a:t>
            </a:r>
          </a:p>
        </p:txBody>
      </p:sp>
    </p:spTree>
    <p:extLst>
      <p:ext uri="{BB962C8B-B14F-4D97-AF65-F5344CB8AC3E}">
        <p14:creationId xmlns:p14="http://schemas.microsoft.com/office/powerpoint/2010/main" val="808379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Click on </a:t>
            </a:r>
            <a:r>
              <a:rPr lang="en-US" dirty="0" err="1"/>
              <a:t>WhiteRabbit</a:t>
            </a:r>
            <a:r>
              <a:rPr lang="en-US" dirty="0"/>
              <a:t> shortcut</a:t>
            </a:r>
          </a:p>
          <a:p>
            <a:r>
              <a:rPr lang="en-US" dirty="0"/>
              <a:t>Open WhiteRabbit.jar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25D7-0D83-4304-A88B-880E496A0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186" y="2741204"/>
            <a:ext cx="5052994" cy="33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32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Connect to Lauren’s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connection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FF6F9-B240-4A18-9FAD-859AADC67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15" y="2171698"/>
            <a:ext cx="5292972" cy="3276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D44E39-ADB3-4E6E-B022-810BA23E228B}"/>
              </a:ext>
            </a:extLst>
          </p:cNvPr>
          <p:cNvSpPr txBox="1"/>
          <p:nvPr/>
        </p:nvSpPr>
        <p:spPr>
          <a:xfrm>
            <a:off x="5958672" y="3751605"/>
            <a:ext cx="10798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343434"/>
                </a:solidFill>
              </a:rPr>
              <a:t>ohdsi</a:t>
            </a:r>
            <a:endParaRPr lang="en-US" sz="1400" dirty="0">
              <a:solidFill>
                <a:srgbClr val="3434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082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 fontScale="92500"/>
          </a:bodyPr>
          <a:lstStyle/>
          <a:p>
            <a:r>
              <a:rPr lang="en-US" dirty="0"/>
              <a:t>Go to the “Scan” tab</a:t>
            </a:r>
          </a:p>
          <a:p>
            <a:r>
              <a:rPr lang="en-US" dirty="0"/>
              <a:t>Press “Add all in DB” button, set “Min cell count” to 0, and then “Scan tables”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ScanReport.xlsx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1AEA4-EEFD-4037-B859-D41AF6D7D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852" y="3216275"/>
            <a:ext cx="60674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03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White Rabbit creates an export of information about the source data</a:t>
            </a:r>
          </a:p>
          <a:p>
            <a:endParaRPr lang="en-US" dirty="0"/>
          </a:p>
          <a:p>
            <a:r>
              <a:rPr lang="en-US" dirty="0"/>
              <a:t>The scan can be used to:</a:t>
            </a:r>
          </a:p>
          <a:p>
            <a:pPr lvl="1"/>
            <a:r>
              <a:rPr lang="en-US" dirty="0"/>
              <a:t>Learn about your source data</a:t>
            </a:r>
          </a:p>
          <a:p>
            <a:pPr lvl="1"/>
            <a:r>
              <a:rPr lang="en-US" dirty="0"/>
              <a:t>Needed for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4" descr="alt text">
            <a:extLst>
              <a:ext uri="{FF2B5EF4-FFF2-40B4-BE49-F238E27FC236}">
                <a16:creationId xmlns:a16="http://schemas.microsoft.com/office/drawing/2014/main" id="{06D98620-4F93-4E1C-88FC-71E1640E73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70" y="1600200"/>
            <a:ext cx="1459933" cy="1459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110B55E-3046-4521-8E12-5A27462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6" y="3669733"/>
            <a:ext cx="2799180" cy="1840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lt text">
            <a:extLst>
              <a:ext uri="{FF2B5EF4-FFF2-40B4-BE49-F238E27FC236}">
                <a16:creationId xmlns:a16="http://schemas.microsoft.com/office/drawing/2014/main" id="{8CCF840E-EEF0-49E5-88EB-E37B3D07E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529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Can read and display a White Rabbit scan document</a:t>
            </a:r>
          </a:p>
          <a:p>
            <a:endParaRPr lang="en-US" dirty="0"/>
          </a:p>
          <a:p>
            <a:r>
              <a:rPr lang="en-US" dirty="0"/>
              <a:t>Provides a graphical interface to allow a user to connect source data to tables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1F00-A67E-4C5F-A698-7AF3671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97" y="1698171"/>
            <a:ext cx="1481091" cy="1459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Switching between CDMv4 and CDMv5">
            <a:extLst>
              <a:ext uri="{FF2B5EF4-FFF2-40B4-BE49-F238E27FC236}">
                <a16:creationId xmlns:a16="http://schemas.microsoft.com/office/drawing/2014/main" id="{F9DB9032-E182-4108-85D1-E9E94E175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72" y="3667578"/>
            <a:ext cx="3018740" cy="184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82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use the ScanReport_raw_synthea.xlsx for this</a:t>
            </a:r>
          </a:p>
          <a:p>
            <a:pPr lvl="1"/>
            <a:r>
              <a:rPr lang="en-US" dirty="0">
                <a:hlinkClick r:id="rId3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7521-B95B-4CD0-A7E6-E1C343AD0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Save it to the desktop</a:t>
            </a:r>
          </a:p>
          <a:p>
            <a:endParaRPr lang="en-US" dirty="0"/>
          </a:p>
          <a:p>
            <a:r>
              <a:rPr lang="en-US" dirty="0"/>
              <a:t>Open in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AF521978-459F-4D11-9DDE-F19D8FF9D2AD}"/>
              </a:ext>
            </a:extLst>
          </p:cNvPr>
          <p:cNvSpPr/>
          <p:nvPr/>
        </p:nvSpPr>
        <p:spPr>
          <a:xfrm>
            <a:off x="1564820" y="1167946"/>
            <a:ext cx="1428751" cy="13652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</a:t>
            </a:r>
            <a:br>
              <a:rPr lang="en-US" sz="2400" dirty="0"/>
            </a:br>
            <a:r>
              <a:rPr lang="en-US" sz="2400" dirty="0" err="1"/>
              <a:t>synthea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399E5-DA1C-4C08-99F7-7670F077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537" y="1512434"/>
            <a:ext cx="2447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82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6989"/>
              </p:ext>
            </p:extLst>
          </p:nvPr>
        </p:nvGraphicFramePr>
        <p:xfrm>
          <a:off x="838200" y="1337178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Mui van Zandt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Erica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687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425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9218" name="Picture 2" descr="Bitmoji Image">
            <a:extLst>
              <a:ext uri="{FF2B5EF4-FFF2-40B4-BE49-F238E27FC236}">
                <a16:creationId xmlns:a16="http://schemas.microsoft.com/office/drawing/2014/main" id="{B4AECE9E-BEAB-4D81-BF70-357CB3B5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3954102"/>
            <a:ext cx="2269354" cy="22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orums.ohdsi.org/uploads/default/original/2X/3/329e894eda074448b832a12f726f98eaa83d3ce0.png">
            <a:extLst>
              <a:ext uri="{FF2B5EF4-FFF2-40B4-BE49-F238E27FC236}">
                <a16:creationId xmlns:a16="http://schemas.microsoft.com/office/drawing/2014/main" id="{582E1955-1EE0-4DFE-BD2F-8BF9D14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3" y="1749209"/>
            <a:ext cx="1995888" cy="19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1777705"/>
            <a:ext cx="2073999" cy="20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5DA47-D527-46B2-AA3C-865F6C55E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The scan tells Rabbit in a Hat what is in the raw database</a:t>
            </a:r>
          </a:p>
          <a:p>
            <a:endParaRPr lang="en-US" sz="1800" dirty="0"/>
          </a:p>
          <a:p>
            <a:pPr lvl="1"/>
            <a:r>
              <a:rPr lang="en-US" dirty="0"/>
              <a:t>Orange Tables = Raw</a:t>
            </a:r>
          </a:p>
          <a:p>
            <a:pPr lvl="1"/>
            <a:endParaRPr lang="en-US" sz="1800" dirty="0"/>
          </a:p>
          <a:p>
            <a:pPr lvl="1"/>
            <a:r>
              <a:rPr lang="en-US" dirty="0"/>
              <a:t>Blue Tables = CDM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565E-1426-4454-896D-8D5FA70D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5" y="1719944"/>
            <a:ext cx="3892672" cy="38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81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784596" cy="838200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4EDF3-D1DA-46BA-BA86-7858F544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753" y="3081097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516" y="3757529"/>
            <a:ext cx="20288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A1BAC-D953-472E-B304-291A1C7F9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975" y="2389983"/>
            <a:ext cx="2047875" cy="590550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595689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278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511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Important links to keep in mind when working on an ETL: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/>
              <a:t>CDM Wiki</a:t>
            </a:r>
            <a:br>
              <a:rPr lang="en-US" sz="2400" dirty="0">
                <a:hlinkClick r:id="rId2"/>
              </a:rPr>
            </a:br>
            <a:r>
              <a:rPr lang="en-US" sz="2400" dirty="0">
                <a:hlinkClick r:id="rId2"/>
              </a:rPr>
              <a:t>https://github.com/OHDSI/CommonDataModel/wiki</a:t>
            </a:r>
            <a:br>
              <a:rPr lang="en-US" sz="2400" dirty="0"/>
            </a:br>
            <a:r>
              <a:rPr lang="en-US" sz="2400" dirty="0"/>
              <a:t>Information about the CDM structure and conventions to follow can be found here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/>
              <a:t>OHDSI Forums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http://forums.ohdsi.org/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http://forums.ohdsi.org/c/cdm-builders</a:t>
            </a:r>
            <a:br>
              <a:rPr lang="en-US" sz="2400" dirty="0"/>
            </a:br>
            <a:r>
              <a:rPr lang="en-US" sz="2400" dirty="0"/>
              <a:t>OHDSI is an active community, your questions may have already been asked on the forum however if not do not be afraid to ask it yourself!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CDM Examples</a:t>
            </a:r>
            <a:br>
              <a:rPr lang="en-US" sz="2400" dirty="0">
                <a:hlinkClick r:id="rId5"/>
              </a:rPr>
            </a:br>
            <a:r>
              <a:rPr lang="en-US" sz="2400" dirty="0">
                <a:hlinkClick r:id="rId5"/>
              </a:rPr>
              <a:t>http://www.ohdsi.org/web/wiki/doku.php?id=resources:2018_data_network</a:t>
            </a:r>
            <a:br>
              <a:rPr lang="en-US" sz="2400" dirty="0"/>
            </a:br>
            <a:r>
              <a:rPr lang="en-US" sz="2400" dirty="0"/>
              <a:t>About 100 CDMs currently exist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THEMIS Working Group</a:t>
            </a:r>
            <a:br>
              <a:rPr lang="en-US" sz="2400" dirty="0"/>
            </a:br>
            <a:r>
              <a:rPr lang="en-US" sz="2400" dirty="0">
                <a:hlinkClick r:id="rId6"/>
              </a:rPr>
              <a:t>https://github.com/OHDSI/Themis</a:t>
            </a:r>
            <a:endParaRPr lang="en-US" sz="2400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759-9EFD-4074-B397-85ABAF7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026" name="Picture 2" descr="http://www.ohdsi.org/web/wiki/lib/exe/fetch.php?w=300&amp;tok=37dda3&amp;media=projects:workgroups:themis-logo-horizontal.png">
            <a:extLst>
              <a:ext uri="{FF2B5EF4-FFF2-40B4-BE49-F238E27FC236}">
                <a16:creationId xmlns:a16="http://schemas.microsoft.com/office/drawing/2014/main" id="{DC91087C-4007-4C4C-889E-E9A79966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4810436"/>
            <a:ext cx="1516380" cy="76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15876E-52B6-4F02-9EA5-38E84D57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2E3EC6-46BE-45F6-8F75-14063BA2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full ETL document:</a:t>
            </a:r>
            <a:br>
              <a:rPr lang="en-US" dirty="0"/>
            </a:br>
            <a:r>
              <a:rPr lang="en-US" dirty="0">
                <a:hlinkClick r:id="rId2"/>
              </a:rPr>
              <a:t>https://ohdsi.github.io/ETL-Synthea/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4BF8D-A48E-4225-8AD8-35C4D99E5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0" name="Picture 2" descr="https://ohdsi.github.io/ETL-Synthea/syntheaETL_files/image1.png">
            <a:extLst>
              <a:ext uri="{FF2B5EF4-FFF2-40B4-BE49-F238E27FC236}">
                <a16:creationId xmlns:a16="http://schemas.microsoft.com/office/drawing/2014/main" id="{FA4EF855-325D-4401-B294-7C17E707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30" y="2623457"/>
            <a:ext cx="5376394" cy="33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BB7194-1239-408C-882D-061D27585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835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2D32-F9C3-405D-AF17-2C700CD2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Parting Thoughts On ETL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CB263-99E4-4E3F-A7CC-066351DEF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Vocabulary will tell a source record where to go.</a:t>
            </a:r>
          </a:p>
          <a:p>
            <a:pPr lvl="1"/>
            <a:r>
              <a:rPr lang="en-US" dirty="0"/>
              <a:t>Example, just because it is a condition code and in a condition table does not mean it will end up in CONDITION_OCCURRENCE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ICD9 781.1 - Abnormal weight gain</a:t>
            </a:r>
          </a:p>
          <a:p>
            <a:pPr lvl="1"/>
            <a:endParaRPr lang="en-US" dirty="0"/>
          </a:p>
          <a:p>
            <a:r>
              <a:rPr lang="en-US" dirty="0"/>
              <a:t>STEM Table in Rabbit In a Hat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C6248-F227-48BF-A811-B22583823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7BA78-F9BA-4642-A7D1-94B3BF7BD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26" y="5572352"/>
            <a:ext cx="20859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B112-21D2-4FCE-AB1C-D9AF55DE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Terminologies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FA9A72-CF54-4483-A72E-74C7F74D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37116"/>
            <a:ext cx="8229600" cy="341051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What is standardize:</a:t>
            </a:r>
          </a:p>
          <a:p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TABLE_CONCEPT_ID</a:t>
            </a:r>
            <a:br>
              <a:rPr lang="en-US" dirty="0"/>
            </a:br>
            <a:r>
              <a:rPr lang="en-US" dirty="0"/>
              <a:t>standard concept the source code maps to, </a:t>
            </a:r>
            <a:r>
              <a:rPr lang="en-US" b="1" dirty="0"/>
              <a:t>used for analysis</a:t>
            </a:r>
            <a:br>
              <a:rPr lang="en-US" sz="1100" dirty="0"/>
            </a:br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TABLE_SOURCE_CONCEPT_ID </a:t>
            </a:r>
            <a:br>
              <a:rPr lang="en-US" dirty="0"/>
            </a:br>
            <a:r>
              <a:rPr lang="en-US" dirty="0"/>
              <a:t>concept representation of the source code, </a:t>
            </a:r>
            <a:r>
              <a:rPr lang="en-US" b="1" dirty="0"/>
              <a:t>helps maintain tie to raw data</a:t>
            </a:r>
            <a:endParaRPr lang="en-US" b="1" dirty="0">
              <a:highlight>
                <a:srgbClr val="FFFF00"/>
              </a:highlight>
            </a:endParaRP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Ways to get a source code to standard code: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OMOP Vocabulary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84BF-ED18-49D1-943A-B1CBCF4E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36CDC9EC-7B11-44D1-B188-95189A9D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70FFD-FE46-403D-8F2A-D6D250E30491}"/>
              </a:ext>
            </a:extLst>
          </p:cNvPr>
          <p:cNvSpPr txBox="1"/>
          <p:nvPr/>
        </p:nvSpPr>
        <p:spPr>
          <a:xfrm>
            <a:off x="903514" y="1611086"/>
            <a:ext cx="1883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SOURCE_CODE</a:t>
            </a:r>
          </a:p>
          <a:p>
            <a:pPr algn="ctr"/>
            <a:r>
              <a:rPr lang="en-US" dirty="0"/>
              <a:t>XYZ</a:t>
            </a:r>
          </a:p>
          <a:p>
            <a:pPr algn="ctr"/>
            <a:r>
              <a:rPr lang="en-US" i="1" dirty="0"/>
              <a:t>i.e. ICPC-1 Dutch codes, ICD9,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6824E-C793-4E48-86AA-C0AC537915CC}"/>
              </a:ext>
            </a:extLst>
          </p:cNvPr>
          <p:cNvSpPr txBox="1"/>
          <p:nvPr/>
        </p:nvSpPr>
        <p:spPr>
          <a:xfrm>
            <a:off x="5644243" y="1611085"/>
            <a:ext cx="273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STANDARD_CONCEPT_ID</a:t>
            </a:r>
          </a:p>
          <a:p>
            <a:pPr algn="ctr"/>
            <a:r>
              <a:rPr lang="en-US" dirty="0"/>
              <a:t>123456789</a:t>
            </a:r>
          </a:p>
          <a:p>
            <a:pPr algn="ctr"/>
            <a:r>
              <a:rPr lang="en-US" i="1" dirty="0"/>
              <a:t>i.e. SNOMED for conditions and </a:t>
            </a:r>
            <a:r>
              <a:rPr lang="en-US" i="1" dirty="0" err="1"/>
              <a:t>RxNorm</a:t>
            </a:r>
            <a:r>
              <a:rPr lang="en-US" i="1" dirty="0"/>
              <a:t> for drugs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EC9FD-72D2-45CA-A9BE-DBDA5B5168C0}"/>
              </a:ext>
            </a:extLst>
          </p:cNvPr>
          <p:cNvCxnSpPr>
            <a:cxnSpLocks/>
          </p:cNvCxnSpPr>
          <p:nvPr/>
        </p:nvCxnSpPr>
        <p:spPr>
          <a:xfrm>
            <a:off x="2786743" y="1934253"/>
            <a:ext cx="2857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542C940-5535-4C41-8530-A092B18F30EC}"/>
              </a:ext>
            </a:extLst>
          </p:cNvPr>
          <p:cNvSpPr/>
          <p:nvPr/>
        </p:nvSpPr>
        <p:spPr>
          <a:xfrm>
            <a:off x="3864429" y="156958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644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0B8F-9C72-44D5-8EA0-6C0B1505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26B-5258-41BD-81B5-DA9C2430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standard queries to help us use the OMOP Vocabulary: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SOURCE_TO_STANDARD.sql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SOURCE_TO_SOURCE.sql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03D0-8C41-4652-BBCE-3C87345D8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2C5AD17D-65C1-4B8D-AAD4-CE1DF7C4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86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DBC5-2BB3-4D17-A3E7-EF2DC49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5208814" cy="838200"/>
          </a:xfrm>
        </p:spPr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8894-3EE9-45C7-B231-01420D2A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5660571" cy="4906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source data’s codes are in the OMOP Vocab you can use it to translate to a standard</a:t>
            </a:r>
          </a:p>
          <a:p>
            <a:endParaRPr lang="en-US" dirty="0"/>
          </a:p>
          <a:p>
            <a:r>
              <a:rPr lang="en-US" dirty="0" err="1"/>
              <a:t>Synthea</a:t>
            </a:r>
            <a:r>
              <a:rPr lang="en-US" dirty="0"/>
              <a:t> already speaks standard terminology:</a:t>
            </a:r>
          </a:p>
          <a:p>
            <a:pPr lvl="1"/>
            <a:r>
              <a:rPr lang="en-US" dirty="0"/>
              <a:t>Conditions = SNOMED </a:t>
            </a:r>
          </a:p>
          <a:p>
            <a:pPr lvl="1"/>
            <a:r>
              <a:rPr lang="en-US" dirty="0"/>
              <a:t>Drugs = </a:t>
            </a:r>
            <a:r>
              <a:rPr lang="en-US" dirty="0" err="1"/>
              <a:t>RxNorm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Procedures = SNOMED</a:t>
            </a:r>
          </a:p>
          <a:p>
            <a:pPr lvl="1"/>
            <a:r>
              <a:rPr lang="en-US" dirty="0"/>
              <a:t>Observations = SNOMED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91AA-16AF-4A35-833A-A2975E692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16109-9A91-4FBA-B8A2-BC9899A8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1814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1928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FROM RAW_LAUREN.CONDITIONS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WHERE ENCOUNTER = '70'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43124"/>
              </p:ext>
            </p:extLst>
          </p:nvPr>
        </p:nvGraphicFramePr>
        <p:xfrm>
          <a:off x="514158" y="2525486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START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STOP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PATIENT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ENCOUNTER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DESCRIPTION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143156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385129" y="3154136"/>
            <a:ext cx="0" cy="177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63AF006-E5E6-4A59-9074-B460BF0D4D23}"/>
              </a:ext>
            </a:extLst>
          </p:cNvPr>
          <p:cNvSpPr/>
          <p:nvPr/>
        </p:nvSpPr>
        <p:spPr>
          <a:xfrm>
            <a:off x="3982357" y="3672681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29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 this presentation for future use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5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50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783771" y="1110342"/>
            <a:ext cx="7903029" cy="2318657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189515" y="3559629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</a:t>
            </a:r>
            <a:br>
              <a:rPr lang="en-US" dirty="0"/>
            </a:br>
            <a:r>
              <a:rPr lang="en-US" dirty="0"/>
              <a:t>OMOP Vocabulary for a map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9E0875C3-92DB-47A5-AB7C-2355E53C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278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620485" y="3429000"/>
            <a:ext cx="7903029" cy="1992085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091544" y="1817915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Source to Concept Map table for a map 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0F3BDD6D-A841-4714-BD83-3E82CA1D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094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5E094709-C393-414C-B72B-5305280B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86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06575"/>
              </p:ext>
            </p:extLst>
          </p:nvPr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36993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 flipH="1">
            <a:off x="2349500" y="1985962"/>
            <a:ext cx="3530600" cy="2940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01883"/>
              </p:ext>
            </p:extLst>
          </p:nvPr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09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FCF0DA3-9D2D-4108-8F46-A5F3AFEF4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25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312BD5FE-46C3-4D44-BD15-BD8CB7400FB0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BA3A95-E948-4AE5-8242-EEC7DAE767CD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5D64146-76C4-48AF-87CA-4F229095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71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779133"/>
              </p:ext>
            </p:extLst>
          </p:nvPr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269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/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8D64231-6857-4B6E-B8AD-04C10213185E}"/>
              </a:ext>
            </a:extLst>
          </p:cNvPr>
          <p:cNvSpPr txBox="1"/>
          <p:nvPr/>
        </p:nvSpPr>
        <p:spPr>
          <a:xfrm>
            <a:off x="514158" y="5402175"/>
            <a:ext cx="8172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They are the same CONCEPT_IDs because </a:t>
            </a:r>
            <a:br>
              <a:rPr lang="en-US" sz="2400" i="1" dirty="0"/>
            </a:br>
            <a:r>
              <a:rPr lang="en-US" sz="2400" i="1" dirty="0"/>
              <a:t>the source codes in </a:t>
            </a:r>
            <a:r>
              <a:rPr lang="en-US" sz="2400" i="1" dirty="0" err="1"/>
              <a:t>Synthea</a:t>
            </a:r>
            <a:r>
              <a:rPr lang="en-US" sz="2400" i="1" dirty="0"/>
              <a:t> are also standard codes!</a:t>
            </a:r>
          </a:p>
        </p:txBody>
      </p:sp>
    </p:spTree>
    <p:extLst>
      <p:ext uri="{BB962C8B-B14F-4D97-AF65-F5344CB8AC3E}">
        <p14:creationId xmlns:p14="http://schemas.microsoft.com/office/powerpoint/2010/main" val="4202173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/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19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216996" y="138442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	PostgreSQL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PGAdmin4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16996" y="4111575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16996" y="247528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16996" y="4657003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43" name="Shape 763">
            <a:extLst>
              <a:ext uri="{FF2B5EF4-FFF2-40B4-BE49-F238E27FC236}">
                <a16:creationId xmlns:a16="http://schemas.microsoft.com/office/drawing/2014/main" id="{598E8808-D189-433B-8AFF-4D19C14D74FA}"/>
              </a:ext>
            </a:extLst>
          </p:cNvPr>
          <p:cNvSpPr/>
          <p:nvPr/>
        </p:nvSpPr>
        <p:spPr>
          <a:xfrm>
            <a:off x="7216996" y="192985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Lauren (EMPTY)</a:t>
            </a:r>
          </a:p>
        </p:txBody>
      </p:sp>
      <p:sp>
        <p:nvSpPr>
          <p:cNvPr id="44" name="Shape 763">
            <a:extLst>
              <a:ext uri="{FF2B5EF4-FFF2-40B4-BE49-F238E27FC236}">
                <a16:creationId xmlns:a16="http://schemas.microsoft.com/office/drawing/2014/main" id="{C385FEA3-EB6A-4CF0-9810-228576756F43}"/>
              </a:ext>
            </a:extLst>
          </p:cNvPr>
          <p:cNvSpPr/>
          <p:nvPr/>
        </p:nvSpPr>
        <p:spPr>
          <a:xfrm>
            <a:off x="7216996" y="302071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763">
            <a:extLst>
              <a:ext uri="{FF2B5EF4-FFF2-40B4-BE49-F238E27FC236}">
                <a16:creationId xmlns:a16="http://schemas.microsoft.com/office/drawing/2014/main" id="{43EE746A-4903-4381-9C98-8E6D5AC112A0}"/>
              </a:ext>
            </a:extLst>
          </p:cNvPr>
          <p:cNvSpPr/>
          <p:nvPr/>
        </p:nvSpPr>
        <p:spPr>
          <a:xfrm>
            <a:off x="7216996" y="356614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Synpuf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(100K)</a:t>
            </a:r>
          </a:p>
        </p:txBody>
      </p:sp>
      <p:pic>
        <p:nvPicPr>
          <p:cNvPr id="2050" name="Picture 2" descr="PostgreSQL Elephant Logo">
            <a:extLst>
              <a:ext uri="{FF2B5EF4-FFF2-40B4-BE49-F238E27FC236}">
                <a16:creationId xmlns:a16="http://schemas.microsoft.com/office/drawing/2014/main" id="{C7E0494E-FF38-463A-AFC9-44F953F5C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66" y="2085430"/>
            <a:ext cx="443181" cy="45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231984"/>
              </p:ext>
            </p:extLst>
          </p:nvPr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947042"/>
              </p:ext>
            </p:extLst>
          </p:nvPr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44808122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45600549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7" name="Picture 2" descr="Image result for pusheen working">
            <a:extLst>
              <a:ext uri="{FF2B5EF4-FFF2-40B4-BE49-F238E27FC236}">
                <a16:creationId xmlns:a16="http://schemas.microsoft.com/office/drawing/2014/main" id="{38DEA003-79DA-4CD1-B00D-D7D4122C48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40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the Vocabulary does not have your source codes you will need to create a map to OMOP Vocabulary Concepts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Usagi is Japanese for rabbit and was named after the first mapping exercise it was used for; mapping source codes used in a Japanese dataset into OMOP Vocabulary concepts</a:t>
            </a:r>
          </a:p>
          <a:p>
            <a:endParaRPr lang="en-US" dirty="0"/>
          </a:p>
          <a:p>
            <a:r>
              <a:rPr lang="en-US" dirty="0"/>
              <a:t>Usagi software tool to help with process of mapping source codes to OMOP concepts</a:t>
            </a:r>
          </a:p>
          <a:p>
            <a:endParaRPr lang="en-US" dirty="0"/>
          </a:p>
          <a:p>
            <a:r>
              <a:rPr lang="en-US" dirty="0"/>
              <a:t>Usagi performs text similarity between your source codes and what is in the OMOP Vocabulary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3C0-26AD-4C4D-BDFD-88993CDE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EF7B07F9-DEDB-4D1B-A528-D3A5BDD3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272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6FD0-9494-49B5-A8A9-C22233DC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4EB6-7E6E-4745-951E-D8EBBFEBF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pPr marL="0" indent="0" algn="ctr">
              <a:buNone/>
            </a:pPr>
            <a:endParaRPr lang="en-US" sz="1600" i="1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http://athena.ohdsi.org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83C8-DE37-49CD-9699-C6E8F12E5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5F3E8DD-EF4B-4EAB-B77B-B897732A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4E6AAA-8D13-4C22-BFEE-FE8010569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67" y="2782888"/>
            <a:ext cx="8963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70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C68A-F9F5-494B-B943-8A55E3A8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0B69-31F4-4DCE-AC2A-B8D391C3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31" y="1918997"/>
            <a:ext cx="3503840" cy="4207166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811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2. Download </a:t>
            </a:r>
            <a:r>
              <a:rPr lang="en-US" b="1" i="1" dirty="0"/>
              <a:t>Usagi</a:t>
            </a:r>
          </a:p>
          <a:p>
            <a:pPr marL="0" indent="0" algn="ctr">
              <a:buNone/>
            </a:pPr>
            <a:endParaRPr lang="en-US" sz="200" b="1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https://github.com/OHDSI/Usagi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15407-67CB-4969-8BDF-82228913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77" y="2516643"/>
            <a:ext cx="6409645" cy="4341357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676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3. Have Usagi </a:t>
            </a:r>
            <a:r>
              <a:rPr lang="en-US" b="1" i="1" dirty="0"/>
              <a:t>build an index </a:t>
            </a:r>
            <a:r>
              <a:rPr lang="en-US" i="1" dirty="0"/>
              <a:t>on the Vocabulary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76F243-8E50-4D99-ABB1-81C87767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47" y="1808875"/>
            <a:ext cx="7003906" cy="45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23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Generate an XLSX of distinct codes from source system with descriptions and frequency</a:t>
            </a:r>
          </a:p>
          <a:p>
            <a:endParaRPr lang="en-US" dirty="0"/>
          </a:p>
          <a:p>
            <a:r>
              <a:rPr lang="en-US" dirty="0"/>
              <a:t>If the codes are not in English, use Google Translate to convert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E15BB6-251D-45EF-B240-A146638E1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035630" y="4404405"/>
            <a:ext cx="5551713" cy="23722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40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Import the codes into Usagi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C20DC-571E-4B35-8E66-B3C28F77D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3" y="2526063"/>
            <a:ext cx="7881257" cy="39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781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0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0156-D757-4C90-954F-8D904664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 for Accessing a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5D23-E031-4FBC-94D2-E4705C79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LINK TBD</a:t>
            </a:r>
          </a:p>
          <a:p>
            <a:pPr marL="0" indent="0" algn="ctr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457200" indent="-457200"/>
            <a:r>
              <a:rPr lang="en-US" dirty="0">
                <a:highlight>
                  <a:srgbClr val="FFFF00"/>
                </a:highlight>
              </a:rPr>
              <a:t>Pick one of the rows and put your name on the second column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C3F8-5CD1-4934-92D0-8C7642FF6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88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1" y="3624944"/>
            <a:ext cx="7658100" cy="1208313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875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3058886" y="2154690"/>
            <a:ext cx="767444" cy="173151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795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0" y="4570854"/>
            <a:ext cx="7701643" cy="2244532"/>
          </a:xfrm>
          <a:prstGeom prst="frame">
            <a:avLst>
              <a:gd name="adj1" fmla="val 66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95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  <a:endParaRPr lang="en-US" b="1" i="1" dirty="0"/>
          </a:p>
          <a:p>
            <a:pPr marL="0" indent="0" algn="ctr">
              <a:buNone/>
            </a:pPr>
            <a:endParaRPr lang="en-US" b="1" i="1" dirty="0"/>
          </a:p>
          <a:p>
            <a:r>
              <a:rPr lang="en-US" dirty="0"/>
              <a:t>It is okay to map to zero or 0 – “No matching concept”</a:t>
            </a:r>
          </a:p>
          <a:p>
            <a:endParaRPr lang="en-US" dirty="0"/>
          </a:p>
          <a:p>
            <a:r>
              <a:rPr lang="en-US" dirty="0"/>
              <a:t>A concept might end up being mapped to two concepts</a:t>
            </a:r>
          </a:p>
          <a:p>
            <a:endParaRPr lang="en-US" dirty="0"/>
          </a:p>
          <a:p>
            <a:r>
              <a:rPr lang="en-US" dirty="0"/>
              <a:t>You might have what the system considers one domain but the OMOP Vocabulary lumps into another domain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7168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After you have completed, you will export the relationships</a:t>
            </a:r>
          </a:p>
          <a:p>
            <a:endParaRPr lang="en-US" sz="2400" dirty="0"/>
          </a:p>
          <a:p>
            <a:r>
              <a:rPr lang="en-US" sz="2400" dirty="0"/>
              <a:t>When exporting you will give a Vocabulary ID, for example JNJ_JMDC_PROVIDERS would signify a Johnson &amp; Johnson map for the database JMDC for provider codes.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R74.02 - Acute pharyngitis = 25297 - Acute pharyngitis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7E6483-C54E-4112-9278-B20C9B5CD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972135"/>
              </p:ext>
            </p:extLst>
          </p:nvPr>
        </p:nvGraphicFramePr>
        <p:xfrm>
          <a:off x="200010" y="4154501"/>
          <a:ext cx="8758933" cy="12343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12213">
                  <a:extLst>
                    <a:ext uri="{9D8B030D-6E8A-4147-A177-3AD203B41FA5}">
                      <a16:colId xmlns:a16="http://schemas.microsoft.com/office/drawing/2014/main" val="252396873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549791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9166267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84817116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6076742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26117864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94598633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9824475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743064579"/>
                    </a:ext>
                  </a:extLst>
                </a:gridCol>
              </a:tblGrid>
              <a:tr h="1510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concept_id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concept_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start_date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end_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invalid_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reason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096072"/>
                  </a:ext>
                </a:extLst>
              </a:tr>
              <a:tr h="151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R74.02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TEST_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VOCAB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Acute pharyngitis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25297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SNOMED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1/1/1970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12/31/2099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extLst>
                  <a:ext uri="{0D108BD9-81ED-4DB2-BD59-A6C34878D82A}">
                    <a16:rowId xmlns:a16="http://schemas.microsoft.com/office/drawing/2014/main" val="270794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998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You then load your generated maps into the empty Vocabulary table.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7A2A6-EA08-47FD-858D-24CB1B1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52" y="2806113"/>
            <a:ext cx="2847296" cy="3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421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5562D3C-CD78-4551-8D5B-7E46EDFA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035844"/>
            <a:ext cx="685800" cy="6858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CCFF1626-6C81-4614-B6B6-2D9AE072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834243"/>
            <a:ext cx="685800" cy="6858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788BBEA5-70DF-4EE5-9610-368763995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263264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70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provided a small subset of codes to try to map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Tutorial-ETL/blob/master/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materials/Usagi/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DUTCH_ICPC_CONDITION_CODES_TO_MAP.xlsx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condition codes are in Dutch ICPC codes and need to be mapped to standard concepts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361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Your mission:</a:t>
            </a:r>
          </a:p>
          <a:p>
            <a:pPr lvl="1"/>
            <a:r>
              <a:rPr lang="en-US" dirty="0"/>
              <a:t>Download the codes to map</a:t>
            </a:r>
          </a:p>
          <a:p>
            <a:pPr lvl="1"/>
            <a:r>
              <a:rPr lang="en-US" dirty="0"/>
              <a:t>Translate codes to English</a:t>
            </a:r>
          </a:p>
          <a:p>
            <a:pPr lvl="1"/>
            <a:r>
              <a:rPr lang="en-US" dirty="0"/>
              <a:t>Import codes into Usagi</a:t>
            </a:r>
          </a:p>
          <a:p>
            <a:pPr lvl="1"/>
            <a:r>
              <a:rPr lang="en-US" dirty="0"/>
              <a:t>Map to standard concepts</a:t>
            </a:r>
          </a:p>
          <a:p>
            <a:pPr lvl="1"/>
            <a:r>
              <a:rPr lang="en-US" dirty="0"/>
              <a:t>Export SOURCE_TO_CONCEPT_MAP </a:t>
            </a:r>
            <a:br>
              <a:rPr lang="en-US" dirty="0"/>
            </a:br>
            <a:r>
              <a:rPr lang="en-US" dirty="0"/>
              <a:t>table</a:t>
            </a:r>
          </a:p>
          <a:p>
            <a:pPr lvl="1"/>
            <a:endParaRPr lang="en-US" dirty="0"/>
          </a:p>
          <a:p>
            <a:r>
              <a:rPr lang="en-US" dirty="0"/>
              <a:t>For help review the User Guide:</a:t>
            </a:r>
          </a:p>
          <a:p>
            <a:pPr lvl="1"/>
            <a:r>
              <a:rPr lang="en-US" dirty="0">
                <a:hlinkClick r:id="rId2"/>
              </a:rPr>
              <a:t>http://www.ohdsi.org/web/wiki/doku.php?id=documentation:software:usagi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582" y="1100386"/>
            <a:ext cx="2249714" cy="2384855"/>
          </a:xfrm>
          <a:prstGeom prst="rect">
            <a:avLst/>
          </a:prstGeom>
        </p:spPr>
      </p:pic>
      <p:pic>
        <p:nvPicPr>
          <p:cNvPr id="10" name="Picture 2" descr="Image result for pusheen working">
            <a:extLst>
              <a:ext uri="{FF2B5EF4-FFF2-40B4-BE49-F238E27FC236}">
                <a16:creationId xmlns:a16="http://schemas.microsoft.com/office/drawing/2014/main" id="{ED72EA41-7035-44C4-8B68-F8559C077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82" y="30987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810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09020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Basic SQL ETL</a:t>
            </a:r>
          </a:p>
          <a:p>
            <a:r>
              <a:rPr lang="en-US" dirty="0">
                <a:highlight>
                  <a:srgbClr val="FFFF00"/>
                </a:highlight>
              </a:rPr>
              <a:t>Discussion about investing in having people help you</a:t>
            </a:r>
          </a:p>
          <a:p>
            <a:r>
              <a:rPr lang="en-US" dirty="0">
                <a:highlight>
                  <a:srgbClr val="FFFF00"/>
                </a:highlight>
              </a:rPr>
              <a:t>Testing (show this – not something for people to try in class)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7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3CA833E5-B07A-49FE-B265-62D6B35B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755" y="1575379"/>
            <a:ext cx="4414157" cy="44141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6239578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954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There are multiple tools available to implement your ETL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In this example we created a builder using SQL and R, though your choice will largely depend on the size and complexity of the ETL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1026" name="Picture 2" descr="Image result for R">
            <a:extLst>
              <a:ext uri="{FF2B5EF4-FFF2-40B4-BE49-F238E27FC236}">
                <a16:creationId xmlns:a16="http://schemas.microsoft.com/office/drawing/2014/main" id="{3AE7BE10-1319-4CD3-A6EA-4CAED977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12" y="2534533"/>
            <a:ext cx="1667443" cy="129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stgresql">
            <a:extLst>
              <a:ext uri="{FF2B5EF4-FFF2-40B4-BE49-F238E27FC236}">
                <a16:creationId xmlns:a16="http://schemas.microsoft.com/office/drawing/2014/main" id="{A681835B-F2B8-44FC-A36D-B864C9135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89" y="2534533"/>
            <a:ext cx="1905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coding language">
            <a:extLst>
              <a:ext uri="{FF2B5EF4-FFF2-40B4-BE49-F238E27FC236}">
                <a16:creationId xmlns:a16="http://schemas.microsoft.com/office/drawing/2014/main" id="{CF641DC0-5616-4CC0-949F-C1F1554D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89" y="2534533"/>
            <a:ext cx="3577866" cy="178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58000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06890"/>
            <a:ext cx="8229600" cy="588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General Flow of Implementation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89DCF-F297-413C-B508-A102DAB12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661" y="1590707"/>
            <a:ext cx="2028825" cy="6000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1DB2DB-36EB-48E8-ADDC-4B9D1F8CBB9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663430" y="2190782"/>
            <a:ext cx="724644" cy="60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7224FB-355C-4B2E-B6EC-D8302D6E565C}"/>
              </a:ext>
            </a:extLst>
          </p:cNvPr>
          <p:cNvCxnSpPr>
            <a:cxnSpLocks/>
          </p:cNvCxnSpPr>
          <p:nvPr/>
        </p:nvCxnSpPr>
        <p:spPr>
          <a:xfrm rot="15600000" flipH="1">
            <a:off x="2388422" y="2190782"/>
            <a:ext cx="724644" cy="60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58EA762-A55A-4760-BEE8-77FA794A7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1" y="2838450"/>
            <a:ext cx="2009775" cy="590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EE5BF6-FB5A-4D4C-ADA4-6461DC99B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74" y="2809875"/>
            <a:ext cx="2038350" cy="6477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AA2F5F-2CF8-4FBA-BFFD-2C930C1F3202}"/>
              </a:ext>
            </a:extLst>
          </p:cNvPr>
          <p:cNvCxnSpPr>
            <a:cxnSpLocks/>
          </p:cNvCxnSpPr>
          <p:nvPr/>
        </p:nvCxnSpPr>
        <p:spPr>
          <a:xfrm>
            <a:off x="3839205" y="3405744"/>
            <a:ext cx="563" cy="366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D8A7590-7E62-4B8D-B2FF-53E623362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555" y="4532878"/>
            <a:ext cx="2019300" cy="6000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A528511-AAA2-4775-89B6-655E3C7DF5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0855" y="3920186"/>
            <a:ext cx="2028825" cy="5810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78951B-EFE6-4CC1-B162-758EDA2AC9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9680" y="3909406"/>
            <a:ext cx="2047875" cy="6000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81F9A5-2828-499E-A9A7-9CC96F43D1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6855" y="4509481"/>
            <a:ext cx="2038350" cy="6000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FC1B6B7-0676-49F3-8143-FB73776BF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4756" y="5101826"/>
            <a:ext cx="2000250" cy="6096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665814A-DFA0-4C93-95C6-BC1421BF0618}"/>
              </a:ext>
            </a:extLst>
          </p:cNvPr>
          <p:cNvSpPr/>
          <p:nvPr/>
        </p:nvSpPr>
        <p:spPr>
          <a:xfrm>
            <a:off x="1800855" y="3849704"/>
            <a:ext cx="4076700" cy="189284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C1446A6-0E3A-4E6F-8C57-4B383865F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5905" y="5095090"/>
            <a:ext cx="2000250" cy="6096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04337E0-AB8B-4294-9287-BADFF7D346E8}"/>
              </a:ext>
            </a:extLst>
          </p:cNvPr>
          <p:cNvSpPr txBox="1"/>
          <p:nvPr/>
        </p:nvSpPr>
        <p:spPr>
          <a:xfrm>
            <a:off x="3939701" y="5215642"/>
            <a:ext cx="1848255" cy="369332"/>
          </a:xfrm>
          <a:prstGeom prst="rect">
            <a:avLst/>
          </a:prstGeom>
          <a:solidFill>
            <a:srgbClr val="BDBDF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200" b="1" dirty="0"/>
              <a:t>Additional clinical data tables…</a:t>
            </a:r>
            <a:endParaRPr lang="en-US" sz="1400" b="1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907F6CA3-E6C7-43FB-9C92-5C5E32A87150}"/>
              </a:ext>
            </a:extLst>
          </p:cNvPr>
          <p:cNvSpPr txBox="1">
            <a:spLocks/>
          </p:cNvSpPr>
          <p:nvPr/>
        </p:nvSpPr>
        <p:spPr>
          <a:xfrm>
            <a:off x="3749877" y="1751504"/>
            <a:ext cx="3730693" cy="6515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A good rule of thumb is to always create the PERSON table first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E3F8877-1CA2-4B36-93BC-A76968D9680F}"/>
              </a:ext>
            </a:extLst>
          </p:cNvPr>
          <p:cNvSpPr txBox="1">
            <a:spLocks/>
          </p:cNvSpPr>
          <p:nvPr/>
        </p:nvSpPr>
        <p:spPr>
          <a:xfrm>
            <a:off x="4965396" y="2614528"/>
            <a:ext cx="4145784" cy="111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The VISIT_OCCURRENCE table must be created before the standardized clinical data tables as they all refer to the VISIT_OCCURRENCE_ID</a:t>
            </a:r>
          </a:p>
        </p:txBody>
      </p:sp>
    </p:spTree>
    <p:extLst>
      <p:ext uri="{BB962C8B-B14F-4D97-AF65-F5344CB8AC3E}">
        <p14:creationId xmlns:p14="http://schemas.microsoft.com/office/powerpoint/2010/main" val="2532752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468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18152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134" y="2428478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16" y="3138487"/>
            <a:ext cx="2028825" cy="581025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646023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837C107-85B7-45EC-B3A4-63A9981847FE}"/>
              </a:ext>
            </a:extLst>
          </p:cNvPr>
          <p:cNvSpPr txBox="1">
            <a:spLocks/>
          </p:cNvSpPr>
          <p:nvPr/>
        </p:nvSpPr>
        <p:spPr>
          <a:xfrm>
            <a:off x="499240" y="4359274"/>
            <a:ext cx="4145784" cy="111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In this example we will not go over the VISIT_OCCURRENCE creation, though a link to how that was done will be provided later in the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9923255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5C67DE1-08FA-47DE-8543-4F787F31E938}"/>
              </a:ext>
            </a:extLst>
          </p:cNvPr>
          <p:cNvSpPr txBox="1">
            <a:spLocks/>
          </p:cNvSpPr>
          <p:nvPr/>
        </p:nvSpPr>
        <p:spPr>
          <a:xfrm>
            <a:off x="124656" y="2667624"/>
            <a:ext cx="3750079" cy="123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Navigate in your browser to: </a:t>
            </a:r>
            <a:r>
              <a:rPr lang="en-US" b="0" dirty="0">
                <a:hlinkClick r:id="rId4"/>
              </a:rPr>
              <a:t>https://ohdsi.github.io/ETL-Synthea/Person.html</a:t>
            </a:r>
            <a:r>
              <a:rPr lang="en-US" b="0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E44924-7D21-466D-8FD9-7A854E2E2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735" y="1908543"/>
            <a:ext cx="4812065" cy="48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270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4513276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A297DF-E4E4-46E0-B771-AFFE491BF6F2}"/>
              </a:ext>
            </a:extLst>
          </p:cNvPr>
          <p:cNvSpPr txBox="1">
            <a:spLocks/>
          </p:cNvSpPr>
          <p:nvPr/>
        </p:nvSpPr>
        <p:spPr>
          <a:xfrm>
            <a:off x="1053030" y="1629897"/>
            <a:ext cx="7386120" cy="2963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To open the query while we review:</a:t>
            </a:r>
          </a:p>
          <a:p>
            <a:pPr lvl="1"/>
            <a:r>
              <a:rPr lang="en-US" sz="2400" b="0" dirty="0">
                <a:hlinkClick r:id="rId4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Insert_Person_Lauren.sql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You can either view it directly in </a:t>
            </a:r>
            <a:r>
              <a:rPr lang="en-US" sz="2400" b="0" dirty="0" err="1"/>
              <a:t>github</a:t>
            </a:r>
            <a:r>
              <a:rPr lang="en-US" sz="2400" b="0" dirty="0"/>
              <a:t> or download it and open it in pgAdmin4</a:t>
            </a:r>
          </a:p>
        </p:txBody>
      </p:sp>
    </p:spTree>
    <p:extLst>
      <p:ext uri="{BB962C8B-B14F-4D97-AF65-F5344CB8AC3E}">
        <p14:creationId xmlns:p14="http://schemas.microsoft.com/office/powerpoint/2010/main" val="444794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518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32821" y="1788091"/>
            <a:ext cx="8229600" cy="111017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62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4" y="301818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879399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4" y="301818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C3DBB5A7-3FB7-4DBC-B214-136F2C286A54}"/>
              </a:ext>
            </a:extLst>
          </p:cNvPr>
          <p:cNvSpPr/>
          <p:nvPr/>
        </p:nvSpPr>
        <p:spPr>
          <a:xfrm>
            <a:off x="6219826" y="4048125"/>
            <a:ext cx="1428749" cy="114299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C676B3-D8DB-4999-B45C-76831C3A8909}"/>
              </a:ext>
            </a:extLst>
          </p:cNvPr>
          <p:cNvSpPr txBox="1">
            <a:spLocks/>
          </p:cNvSpPr>
          <p:nvPr/>
        </p:nvSpPr>
        <p:spPr>
          <a:xfrm>
            <a:off x="7796017" y="4256468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708F218-938D-4D2D-B16C-D358AE7F543A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744924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2181F-EA93-4327-814B-09B80FF7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32" y="1459706"/>
            <a:ext cx="5381625" cy="5381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24032" y="6324600"/>
            <a:ext cx="5457825" cy="533400"/>
          </a:xfrm>
          <a:prstGeom prst="frame">
            <a:avLst>
              <a:gd name="adj1" fmla="val 126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C3DBB5A7-3FB7-4DBC-B214-136F2C286A54}"/>
              </a:ext>
            </a:extLst>
          </p:cNvPr>
          <p:cNvSpPr/>
          <p:nvPr/>
        </p:nvSpPr>
        <p:spPr>
          <a:xfrm>
            <a:off x="6219826" y="4048125"/>
            <a:ext cx="1428749" cy="114299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C676B3-D8DB-4999-B45C-76831C3A8909}"/>
              </a:ext>
            </a:extLst>
          </p:cNvPr>
          <p:cNvSpPr txBox="1">
            <a:spLocks/>
          </p:cNvSpPr>
          <p:nvPr/>
        </p:nvSpPr>
        <p:spPr>
          <a:xfrm>
            <a:off x="7796017" y="4256468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E23EC59-3E25-4F12-92C6-545822CD3F58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023923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-1" y="2808690"/>
            <a:ext cx="8296275" cy="1469322"/>
          </a:xfrm>
          <a:prstGeom prst="frame">
            <a:avLst>
              <a:gd name="adj1" fmla="val 437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6530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379923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Birthdate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0C8A55-FEF5-4458-9B7A-5B6547E12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7" y="4764792"/>
            <a:ext cx="6596063" cy="1361371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9432127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379923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Birthdate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0C8A55-FEF5-4458-9B7A-5B6547E12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7" y="4764792"/>
            <a:ext cx="6596063" cy="1361371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A442004B-8148-4E45-81EA-79E319E5303E}"/>
              </a:ext>
            </a:extLst>
          </p:cNvPr>
          <p:cNvSpPr/>
          <p:nvPr/>
        </p:nvSpPr>
        <p:spPr>
          <a:xfrm>
            <a:off x="881580" y="5638146"/>
            <a:ext cx="6805095" cy="547458"/>
          </a:xfrm>
          <a:prstGeom prst="frame">
            <a:avLst>
              <a:gd name="adj1" fmla="val 114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DFBD3CD-35AE-4ADB-9EC5-209A0F4AC9A3}"/>
              </a:ext>
            </a:extLst>
          </p:cNvPr>
          <p:cNvSpPr txBox="1">
            <a:spLocks/>
          </p:cNvSpPr>
          <p:nvPr/>
        </p:nvSpPr>
        <p:spPr>
          <a:xfrm>
            <a:off x="7860052" y="5555150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470957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0" y="4220394"/>
            <a:ext cx="8296275" cy="1043455"/>
          </a:xfrm>
          <a:prstGeom prst="frame">
            <a:avLst>
              <a:gd name="adj1" fmla="val 71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889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4589810"/>
            <a:ext cx="5457825" cy="1277590"/>
          </a:xfrm>
          <a:prstGeom prst="frame">
            <a:avLst>
              <a:gd name="adj1" fmla="val 401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Race</a:t>
            </a:r>
            <a:endParaRPr lang="en-US" b="0" dirty="0"/>
          </a:p>
          <a:p>
            <a:endParaRPr lang="en-US" sz="3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DF63E5-4A4A-49A2-BFD2-C6EBB070B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944" y="3652233"/>
            <a:ext cx="6596064" cy="913436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2333332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0" y="5189734"/>
            <a:ext cx="8277225" cy="1303141"/>
          </a:xfrm>
          <a:prstGeom prst="frame">
            <a:avLst>
              <a:gd name="adj1" fmla="val 71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6960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5681485"/>
            <a:ext cx="5457825" cy="976698"/>
          </a:xfrm>
          <a:prstGeom prst="frame">
            <a:avLst>
              <a:gd name="adj1" fmla="val 714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6" y="1971849"/>
            <a:ext cx="2405063" cy="674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Ethnicity</a:t>
            </a:r>
            <a:endParaRPr lang="en-US" dirty="0"/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CDF83A-FBA5-4F92-9E66-B7065D9CD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4385199"/>
            <a:ext cx="6596063" cy="1229025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378CCA-877E-4DD7-AF26-D938E250992E}"/>
              </a:ext>
            </a:extLst>
          </p:cNvPr>
          <p:cNvSpPr txBox="1">
            <a:spLocks/>
          </p:cNvSpPr>
          <p:nvPr/>
        </p:nvSpPr>
        <p:spPr>
          <a:xfrm>
            <a:off x="5915023" y="5720292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4837389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6435</TotalTime>
  <Words>6366</Words>
  <Application>Microsoft Office PowerPoint</Application>
  <PresentationFormat>On-screen Show (4:3)</PresentationFormat>
  <Paragraphs>1409</Paragraphs>
  <Slides>118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3" baseType="lpstr">
      <vt:lpstr>Arial</vt:lpstr>
      <vt:lpstr>Calibri</vt:lpstr>
      <vt:lpstr>Consolas</vt:lpstr>
      <vt:lpstr>Wingdings</vt:lpstr>
      <vt:lpstr>Theme1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OHDSI in a Box</vt:lpstr>
      <vt:lpstr>Directions for Accessing a VM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the CDM?</vt:lpstr>
      <vt:lpstr>Why the CDM?</vt:lpstr>
      <vt:lpstr>ETL</vt:lpstr>
      <vt:lpstr>ETL Process</vt:lpstr>
      <vt:lpstr>ETL Process</vt:lpstr>
      <vt:lpstr>Hands On Exercises for Today</vt:lpstr>
      <vt:lpstr>PowerPoint Presentation</vt:lpstr>
      <vt:lpstr>A Patient’s Story:  Lauren</vt:lpstr>
      <vt:lpstr>What data do we have?</vt:lpstr>
      <vt:lpstr>Data Format</vt:lpstr>
      <vt:lpstr>Synthea Tables</vt:lpstr>
      <vt:lpstr>Raw Data</vt:lpstr>
      <vt:lpstr>Tools help us get started . . . </vt:lpstr>
      <vt:lpstr>White Rabbit - Location</vt:lpstr>
      <vt:lpstr>White Rabbit - Scan</vt:lpstr>
      <vt:lpstr>White Rabbit - Scan</vt:lpstr>
      <vt:lpstr>White Rabbit - Scan</vt:lpstr>
      <vt:lpstr>White Rabbit – Scan Report</vt:lpstr>
      <vt:lpstr>White Rabbit – Scan Report: raw_synthea</vt:lpstr>
      <vt:lpstr>White Rabbit – Scan Report: raw_synthea</vt:lpstr>
      <vt:lpstr>White Rabbit – Scan Report: raw_synthea</vt:lpstr>
      <vt:lpstr>White Rabbit – Scan Report: raw_synthea</vt:lpstr>
      <vt:lpstr>Now Your Turn: Scan Lauren’s Data</vt:lpstr>
      <vt:lpstr>Now Your Turn: Scan Lauren’s Data</vt:lpstr>
      <vt:lpstr>Now Your Turn: Scan Lauren’s Data</vt:lpstr>
      <vt:lpstr>White Rabbit</vt:lpstr>
      <vt:lpstr>Rabbit in a Hat</vt:lpstr>
      <vt:lpstr>Rabbit in a Hat</vt:lpstr>
      <vt:lpstr>Rabbit in a Hat</vt:lpstr>
      <vt:lpstr>Rabbit in a Hat</vt:lpstr>
      <vt:lpstr>Resources</vt:lpstr>
      <vt:lpstr>Rabbit in a Hat</vt:lpstr>
      <vt:lpstr>Some Parting Thoughts On ETL </vt:lpstr>
      <vt:lpstr>PowerPoint Presentation</vt:lpstr>
      <vt:lpstr>Standardizing Terminologies</vt:lpstr>
      <vt:lpstr>OMOP Vocab</vt:lpstr>
      <vt:lpstr>OMOP Vocab</vt:lpstr>
      <vt:lpstr>Mapping a Lauren Row to CONCEPT_ID</vt:lpstr>
      <vt:lpstr>Source to Standard</vt:lpstr>
      <vt:lpstr>Source to Standard</vt:lpstr>
      <vt:lpstr>Source to Standard</vt:lpstr>
      <vt:lpstr>Source to Standard</vt:lpstr>
      <vt:lpstr>Mapping a Lauren Row to CONCEPT_ID: Source to Standard</vt:lpstr>
      <vt:lpstr>Source to Source</vt:lpstr>
      <vt:lpstr>Source to Source</vt:lpstr>
      <vt:lpstr>Mapping a Lauren Row to CONCEPT_ID: Source to Source</vt:lpstr>
      <vt:lpstr>Mapping a Lauren Row to CONCEPT_ID: Source to Source</vt:lpstr>
      <vt:lpstr>Mapping Source Codes – Your turn</vt:lpstr>
      <vt:lpstr>Mapping Source Codes – Your turn</vt:lpstr>
      <vt:lpstr>Usagi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– Your Turn</vt:lpstr>
      <vt:lpstr>Usagi – Your Turn</vt:lpstr>
      <vt:lpstr>Usagi – Your Turn</vt:lpstr>
      <vt:lpstr>PowerPoint Presentation</vt:lpstr>
      <vt:lpstr>Basic ETL</vt:lpstr>
      <vt:lpstr>ETL Implementation</vt:lpstr>
      <vt:lpstr>ETL Implementation</vt:lpstr>
      <vt:lpstr>CDM Version 6 Key Domains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PowerPoint Presentation</vt:lpstr>
      <vt:lpstr>Resources</vt:lpstr>
      <vt:lpstr>PowerPoint Presentation</vt:lpstr>
      <vt:lpstr>Quality</vt:lpstr>
      <vt:lpstr>ETL Maintenance</vt:lpstr>
      <vt:lpstr>ETL Pain Points</vt:lpstr>
      <vt:lpstr>80/20 Rule</vt:lpstr>
      <vt:lpstr>Comfort with Data Loss</vt:lpstr>
      <vt:lpstr>PowerPoint Presentation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Blacketer, Clair</cp:lastModifiedBy>
  <cp:revision>175</cp:revision>
  <dcterms:created xsi:type="dcterms:W3CDTF">2018-12-19T18:52:50Z</dcterms:created>
  <dcterms:modified xsi:type="dcterms:W3CDTF">2019-03-21T20:04:18Z</dcterms:modified>
</cp:coreProperties>
</file>